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864" r:id="rId2"/>
    <p:sldId id="927" r:id="rId3"/>
    <p:sldId id="928" r:id="rId4"/>
    <p:sldId id="929" r:id="rId5"/>
    <p:sldId id="931" r:id="rId6"/>
    <p:sldId id="933" r:id="rId7"/>
    <p:sldId id="304" r:id="rId8"/>
    <p:sldId id="944" r:id="rId9"/>
    <p:sldId id="934" r:id="rId10"/>
    <p:sldId id="935" r:id="rId11"/>
    <p:sldId id="936" r:id="rId12"/>
    <p:sldId id="938" r:id="rId13"/>
    <p:sldId id="939" r:id="rId14"/>
    <p:sldId id="940" r:id="rId15"/>
    <p:sldId id="941" r:id="rId16"/>
    <p:sldId id="942" r:id="rId17"/>
    <p:sldId id="943" r:id="rId18"/>
    <p:sldId id="93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93" userDrawn="1">
          <p15:clr>
            <a:srgbClr val="A4A3A4"/>
          </p15:clr>
        </p15:guide>
        <p15:guide id="3" orient="horz" pos="436" userDrawn="1">
          <p15:clr>
            <a:srgbClr val="A4A3A4"/>
          </p15:clr>
        </p15:guide>
        <p15:guide id="4" pos="72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6B4F"/>
    <a:srgbClr val="FFC000"/>
    <a:srgbClr val="A8CF45"/>
    <a:srgbClr val="0070C0"/>
    <a:srgbClr val="A9D18E"/>
    <a:srgbClr val="7F7F7F"/>
    <a:srgbClr val="7030A0"/>
    <a:srgbClr val="BCD700"/>
    <a:srgbClr val="8497B0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96374" autoAdjust="0"/>
  </p:normalViewPr>
  <p:slideViewPr>
    <p:cSldViewPr snapToGrid="0">
      <p:cViewPr varScale="1">
        <p:scale>
          <a:sx n="107" d="100"/>
          <a:sy n="107" d="100"/>
        </p:scale>
        <p:origin x="612" y="96"/>
      </p:cViewPr>
      <p:guideLst>
        <p:guide pos="393"/>
        <p:guide orient="horz" pos="436"/>
        <p:guide pos="72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7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0FCD5CE-1F76-4331-99B9-B42ED61870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3A3C1E8-6D35-4E54-A5A9-7FFA15095B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6E77C-1906-4E93-897B-D689FAEA0A12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8B23FA-FC02-4D44-98FC-782620C5E7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1FA0B6-D57B-4588-AD5F-FF55FD12F5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72387-33CB-4B19-9C59-376244EEA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898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A84F6-9631-4849-B035-758FB10F9B22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E212F-EEDA-4EB0-B5D0-C204BA94D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278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 defTabSz="1219170" eaLnBrk="0" fontAlgn="base" hangingPunct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583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 defTabSz="1219170" eaLnBrk="0" fontAlgn="base" hangingPunct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335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 defTabSz="1219170" eaLnBrk="0" fontAlgn="base" hangingPunct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418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 defTabSz="1219170" eaLnBrk="0" fontAlgn="base" hangingPunct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234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 defTabSz="1219170" eaLnBrk="0" fontAlgn="base" hangingPunct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920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 defTabSz="1219170" eaLnBrk="0" fontAlgn="base" hangingPunct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5245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 defTabSz="1219170" eaLnBrk="0" fontAlgn="base" hangingPunct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843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 defTabSz="1219170" eaLnBrk="0" fontAlgn="base" hangingPunct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163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 defTabSz="1219170" eaLnBrk="0" fontAlgn="base" hangingPunct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375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 defTabSz="1219170" eaLnBrk="0" fontAlgn="base" hangingPunct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775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 defTabSz="1219170" eaLnBrk="0" fontAlgn="base" hangingPunct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868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 defTabSz="1219170" eaLnBrk="0" fontAlgn="base" hangingPunct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081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 defTabSz="1219170" eaLnBrk="0" fontAlgn="base" hangingPunct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73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 defTabSz="1219170" eaLnBrk="0" fontAlgn="base" hangingPunct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74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 defTabSz="1219170" eaLnBrk="0" fontAlgn="base" hangingPunct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127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404287" y="1507067"/>
            <a:ext cx="5475815" cy="46355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spcBef>
                <a:spcPts val="0"/>
              </a:spcBef>
              <a:buClr>
                <a:schemeClr val="tx1"/>
              </a:buClr>
              <a:defRPr sz="1600"/>
            </a:lvl1pPr>
            <a:lvl2pPr>
              <a:buClr>
                <a:schemeClr val="tx1"/>
              </a:buClr>
              <a:defRPr sz="16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333"/>
            </a:lvl4pPr>
            <a:lvl5pPr>
              <a:buClr>
                <a:schemeClr val="tx1"/>
              </a:buClr>
              <a:defRPr sz="1333"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061C036C-57B9-C641-B9A7-A3C330E04BCF}" type="datetime1">
              <a:rPr lang="ru-RU" smtClean="0">
                <a:solidFill>
                  <a:srgbClr val="000000"/>
                </a:solidFill>
              </a:rPr>
              <a:pPr/>
              <a:t>31.08.2023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22" hasCustomPrompt="1"/>
          </p:nvPr>
        </p:nvSpPr>
        <p:spPr>
          <a:xfrm>
            <a:off x="6924668" y="6451600"/>
            <a:ext cx="1246557" cy="97368"/>
          </a:xfrm>
          <a:prstGeom prst="rect">
            <a:avLst/>
          </a:prstGeom>
          <a:ln>
            <a:noFill/>
          </a:ln>
        </p:spPr>
        <p:txBody>
          <a:bodyPr lIns="0" tIns="0" rIns="0" bIns="108000">
            <a:noAutofit/>
          </a:bodyPr>
          <a:lstStyle>
            <a:lvl1pPr marL="0" indent="0" algn="ctr">
              <a:buFontTx/>
              <a:buNone/>
              <a:defRPr sz="9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 dirty="0"/>
              <a:t>Document status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26"/>
          </p:nvPr>
        </p:nvSpPr>
        <p:spPr>
          <a:xfrm>
            <a:off x="408517" y="1143001"/>
            <a:ext cx="5471584" cy="171451"/>
          </a:xfrm>
          <a:prstGeom prst="rect">
            <a:avLst/>
          </a:prstGeom>
        </p:spPr>
        <p:txBody>
          <a:bodyPr lIns="0" tIns="0" rIns="0" bIns="234000" anchor="t">
            <a:noAutofit/>
          </a:bodyPr>
          <a:lstStyle>
            <a:lvl1pPr marL="0" indent="0">
              <a:spcBef>
                <a:spcPts val="400"/>
              </a:spcBef>
              <a:buClr>
                <a:schemeClr val="accent1"/>
              </a:buClr>
              <a:buFontTx/>
              <a:buNone/>
              <a:defRPr sz="1867" b="0">
                <a:solidFill>
                  <a:schemeClr val="tx1"/>
                </a:solidFill>
              </a:defRPr>
            </a:lvl1pPr>
            <a:lvl2pPr marL="601104" indent="-245521">
              <a:spcBef>
                <a:spcPts val="400"/>
              </a:spcBef>
              <a:buClr>
                <a:schemeClr val="tx1"/>
              </a:buClr>
              <a:buFont typeface="Arial" pitchFamily="34" charset="0"/>
              <a:buChar char="−"/>
              <a:defRPr sz="1867" b="1"/>
            </a:lvl2pPr>
            <a:lvl3pPr marL="954569" indent="-234939">
              <a:spcBef>
                <a:spcPts val="400"/>
              </a:spcBef>
              <a:buClr>
                <a:schemeClr val="tx1"/>
              </a:buClr>
              <a:buFont typeface="Arial" pitchFamily="34" charset="0"/>
              <a:buChar char="−"/>
              <a:tabLst/>
              <a:defRPr sz="1867" b="1"/>
            </a:lvl3pPr>
            <a:lvl4pPr marL="1310153" indent="-237055">
              <a:spcBef>
                <a:spcPts val="400"/>
              </a:spcBef>
              <a:buClr>
                <a:schemeClr val="tx1"/>
              </a:buClr>
              <a:buFont typeface="Arial" pitchFamily="34" charset="0"/>
              <a:buChar char="−"/>
              <a:defRPr sz="1867" b="1"/>
            </a:lvl4pPr>
            <a:lvl5pPr marL="1674201" indent="-237055">
              <a:spcBef>
                <a:spcPts val="400"/>
              </a:spcBef>
              <a:buClr>
                <a:schemeClr val="tx1"/>
              </a:buClr>
              <a:buFont typeface="Arial" pitchFamily="34" charset="0"/>
              <a:buChar char="−"/>
              <a:defRPr sz="1867" b="1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 Presentation name / Presenter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E4F44B9-0E7E-464A-968A-12F37B76022B}"/>
              </a:ext>
            </a:extLst>
          </p:cNvPr>
          <p:cNvSpPr/>
          <p:nvPr userDrawn="1"/>
        </p:nvSpPr>
        <p:spPr>
          <a:xfrm>
            <a:off x="10269415" y="6142567"/>
            <a:ext cx="1732085" cy="578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id="{85D948B4-793F-4E42-918E-0FCCDE2FD7E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301319" y="1143002"/>
            <a:ext cx="5477933" cy="4999567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1260000" bIns="0" rtlCol="0" anchor="ctr">
            <a:normAutofit/>
          </a:bodyPr>
          <a:lstStyle>
            <a:lvl1pPr marL="0" marR="0" indent="0" algn="ctr" defTabSz="121914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7B100"/>
              </a:buClr>
              <a:buSzTx/>
              <a:buFontTx/>
              <a:buNone/>
              <a:tabLst/>
              <a:defRPr lang="fr-FR" sz="1067" b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noProof="0" dirty="0"/>
              <a:t>Click on the icon</a:t>
            </a:r>
            <a:br>
              <a:rPr lang="en-US" noProof="0" dirty="0"/>
            </a:br>
            <a:r>
              <a:rPr lang="en-US" noProof="0" dirty="0"/>
              <a:t>to insert an image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D5EF50B-1532-4D4A-BFA9-1E391772A8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599" y="6229001"/>
            <a:ext cx="1505715" cy="18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48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Imag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410775" y="4769513"/>
            <a:ext cx="11366359" cy="387251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121917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2400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Presentation title</a:t>
            </a:r>
          </a:p>
        </p:txBody>
      </p:sp>
      <p:sp>
        <p:nvSpPr>
          <p:cNvPr id="23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410775" y="5276219"/>
            <a:ext cx="11366359" cy="2001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17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600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en-US" noProof="0" dirty="0"/>
              <a:t>Presenter name</a:t>
            </a:r>
            <a:endParaRPr lang="ru-RU" noProof="0" dirty="0"/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25" hasCustomPrompt="1"/>
          </p:nvPr>
        </p:nvSpPr>
        <p:spPr>
          <a:xfrm>
            <a:off x="410775" y="5586018"/>
            <a:ext cx="11366359" cy="1643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17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lang="en-US" sz="1333" b="0" i="0">
                <a:solidFill>
                  <a:schemeClr val="accent1"/>
                </a:solidFill>
                <a:effectLst/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en-US" noProof="0" dirty="0"/>
              <a:t>Presenter position</a:t>
            </a:r>
            <a:endParaRPr lang="ru-RU" noProof="0" dirty="0"/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22" hasCustomPrompt="1"/>
          </p:nvPr>
        </p:nvSpPr>
        <p:spPr>
          <a:xfrm>
            <a:off x="6924668" y="6451600"/>
            <a:ext cx="1246557" cy="97368"/>
          </a:xfrm>
          <a:prstGeom prst="rect">
            <a:avLst/>
          </a:prstGeom>
          <a:ln>
            <a:noFill/>
          </a:ln>
        </p:spPr>
        <p:txBody>
          <a:bodyPr lIns="0" tIns="0" rIns="0" bIns="108000"/>
          <a:lstStyle>
            <a:lvl1pPr marL="0" indent="0" algn="ctr">
              <a:buFontTx/>
              <a:buNone/>
              <a:defRPr sz="9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 dirty="0"/>
              <a:t>Document status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DCAC7534-48BE-DA46-B3A4-37AC80FBBD60}" type="datetime1">
              <a:rPr lang="ru-RU" smtClean="0"/>
              <a:t>31.08.2023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337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03787" y="260648"/>
            <a:ext cx="11260832" cy="418059"/>
          </a:xfrm>
        </p:spPr>
        <p:txBody>
          <a:bodyPr>
            <a:normAutofit/>
          </a:bodyPr>
          <a:lstStyle>
            <a:lvl1pPr algn="l">
              <a:defRPr sz="2300">
                <a:latin typeface="+mn-lt"/>
                <a:ea typeface="Hyundai Sans Head Medium" pitchFamily="34" charset="0"/>
              </a:defRPr>
            </a:lvl1pPr>
          </a:lstStyle>
          <a:p>
            <a:r>
              <a:rPr lang="en-US" dirty="0"/>
              <a:t>Headline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403787" y="764708"/>
            <a:ext cx="11260832" cy="360039"/>
          </a:xfrm>
        </p:spPr>
        <p:txBody>
          <a:bodyPr/>
          <a:lstStyle>
            <a:lvl1pPr marL="0" indent="0" algn="l">
              <a:buNone/>
              <a:defRPr sz="2000">
                <a:latin typeface="Calibri Light" panose="020F0302020204030204" pitchFamily="34" charset="0"/>
                <a:ea typeface="Hyundai Sans Text" pitchFamily="34" charset="0"/>
              </a:defRPr>
            </a:lvl1pPr>
          </a:lstStyle>
          <a:p>
            <a:pPr lvl="0"/>
            <a:r>
              <a:rPr lang="en-US" dirty="0"/>
              <a:t>Optional subheading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391480" y="6309323"/>
            <a:ext cx="192021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  <a:ea typeface="Hyundai Sans Text" pitchFamily="34" charset="0"/>
              </a:defRPr>
            </a:lvl1pPr>
          </a:lstStyle>
          <a:p>
            <a:fld id="{983230B7-8E52-4A42-9BB5-608406F2DBBD}" type="datetime4">
              <a:rPr lang="en-US" smtClean="0"/>
              <a:pPr/>
              <a:t>August 31, 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75360" y="6309323"/>
            <a:ext cx="3860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  <a:ea typeface="Hyundai Sans Text" pitchFamily="34" charset="0"/>
              </a:defRPr>
            </a:lvl1pPr>
          </a:lstStyle>
          <a:p>
            <a:pPr algn="l"/>
            <a:r>
              <a:rPr lang="en-US" dirty="0"/>
              <a:t>Standard title headline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35362" y="6309323"/>
            <a:ext cx="672075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Calibri Light" panose="020F0302020204030204" pitchFamily="34" charset="0"/>
                <a:ea typeface="Hyundai Sans Text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782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3C7C07B-B50B-49F4-A3BC-38E2EFDFCC7E}"/>
              </a:ext>
            </a:extLst>
          </p:cNvPr>
          <p:cNvSpPr/>
          <p:nvPr userDrawn="1"/>
        </p:nvSpPr>
        <p:spPr>
          <a:xfrm>
            <a:off x="0" y="0"/>
            <a:ext cx="12192000" cy="1239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15F4DA-69B9-462E-B157-93B97C7DC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EB2F1D-170A-4B31-B92D-EF11D62B2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E5E3AA-68BB-4821-89DA-ADCB3FECC8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0BA8D-F08C-4C1A-BD8D-653201D7F6D9}" type="datetime1">
              <a:rPr lang="ru-RU" smtClean="0"/>
              <a:t>31.08.2023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C11047-4170-4E2F-AB93-A3B218F1DB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B603BA-A49D-47E9-93E5-E65EF806EA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8497D-9A89-4DC7-94A1-E04B8D0B00D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BB89DF9-B119-4E37-893C-55B5C157A5C6}"/>
              </a:ext>
            </a:extLst>
          </p:cNvPr>
          <p:cNvSpPr/>
          <p:nvPr userDrawn="1"/>
        </p:nvSpPr>
        <p:spPr>
          <a:xfrm>
            <a:off x="10269415" y="5925312"/>
            <a:ext cx="1732085" cy="796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99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ource Han Sans CN Bold" panose="020B0800000000000000" pitchFamily="34" charset="-128"/>
          <a:ea typeface="Source Han Sans CN Bold" panose="020B0800000000000000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Han Sans CN Normal" panose="020B0400000000000000" pitchFamily="34" charset="-128"/>
          <a:ea typeface="Source Han Sans CN Normal" panose="020B0400000000000000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 Normal" panose="020B0400000000000000" pitchFamily="34" charset="-128"/>
          <a:ea typeface="Source Han Sans CN Normal" panose="020B0400000000000000" pitchFamily="34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Han Sans CN Normal" panose="020B0400000000000000" pitchFamily="34" charset="-128"/>
          <a:ea typeface="Source Han Sans CN Normal" panose="020B0400000000000000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Han Sans CN Normal" panose="020B0400000000000000" pitchFamily="34" charset="-128"/>
          <a:ea typeface="Source Han Sans CN Normal" panose="020B0400000000000000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Han Sans CN Normal" panose="020B0400000000000000" pitchFamily="34" charset="-128"/>
          <a:ea typeface="Source Han Sans CN Normal" panose="020B0400000000000000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2">
            <a:extLst>
              <a:ext uri="{FF2B5EF4-FFF2-40B4-BE49-F238E27FC236}">
                <a16:creationId xmlns:a16="http://schemas.microsoft.com/office/drawing/2014/main" id="{502AB690-0369-4C9F-A839-9CCD9B20DC72}"/>
              </a:ext>
            </a:extLst>
          </p:cNvPr>
          <p:cNvSpPr txBox="1">
            <a:spLocks/>
          </p:cNvSpPr>
          <p:nvPr/>
        </p:nvSpPr>
        <p:spPr>
          <a:xfrm>
            <a:off x="1063624" y="5149937"/>
            <a:ext cx="8004175" cy="287706"/>
          </a:xfrm>
          <a:prstGeom prst="rect">
            <a:avLst/>
          </a:prstGeom>
        </p:spPr>
        <p:txBody>
          <a:bodyPr vert="horz" wrap="square" lIns="0" tIns="12699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ru-RU" alt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5A41E7-7637-4ED8-9795-60C32BC51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482" y="3896928"/>
            <a:ext cx="4397034" cy="54295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5891D8B-1CEB-4DD5-8B15-55CDB7ECF866}"/>
              </a:ext>
            </a:extLst>
          </p:cNvPr>
          <p:cNvSpPr/>
          <p:nvPr/>
        </p:nvSpPr>
        <p:spPr>
          <a:xfrm>
            <a:off x="3267757" y="2540541"/>
            <a:ext cx="56564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Анкета кандидата в дилеры</a:t>
            </a:r>
          </a:p>
        </p:txBody>
      </p:sp>
    </p:spTree>
    <p:extLst>
      <p:ext uri="{BB962C8B-B14F-4D97-AF65-F5344CB8AC3E}">
        <p14:creationId xmlns:p14="http://schemas.microsoft.com/office/powerpoint/2010/main" val="3499495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273BA39-4080-4AE6-8466-0652EDA6B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038" y="779006"/>
            <a:ext cx="7028330" cy="5461552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8698812-9F29-4207-BA03-177B3E8BD382}"/>
              </a:ext>
            </a:extLst>
          </p:cNvPr>
          <p:cNvSpPr txBox="1">
            <a:spLocks/>
          </p:cNvSpPr>
          <p:nvPr/>
        </p:nvSpPr>
        <p:spPr>
          <a:xfrm>
            <a:off x="403787" y="260648"/>
            <a:ext cx="11260832" cy="418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ea typeface="Hyundai Sans Head Medium" pitchFamily="34" charset="0"/>
                <a:cs typeface="+mj-cs"/>
              </a:defRPr>
            </a:lvl1pPr>
          </a:lstStyle>
          <a:p>
            <a:r>
              <a:rPr lang="ru-RU" dirty="0" err="1"/>
              <a:t>City</a:t>
            </a:r>
            <a:r>
              <a:rPr lang="ru-RU" dirty="0"/>
              <a:t> </a:t>
            </a:r>
            <a:r>
              <a:rPr lang="ru-RU" dirty="0" err="1"/>
              <a:t>Map</a:t>
            </a:r>
            <a:r>
              <a:rPr lang="ru-RU" dirty="0"/>
              <a:t>/Карта города (также нанесите расположение других брендов)</a:t>
            </a:r>
            <a:endParaRPr 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7D765C5-17A1-439B-ACA0-5EE0DA177BB4}"/>
              </a:ext>
            </a:extLst>
          </p:cNvPr>
          <p:cNvSpPr/>
          <p:nvPr/>
        </p:nvSpPr>
        <p:spPr>
          <a:xfrm rot="20057490">
            <a:off x="2634958" y="1329871"/>
            <a:ext cx="2524106" cy="650235"/>
          </a:xfrm>
          <a:prstGeom prst="rect">
            <a:avLst/>
          </a:prstGeom>
          <a:solidFill>
            <a:srgbClr val="AACAE6"/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alibri Light" panose="020F0302020204030204" pitchFamily="34" charset="0"/>
                <a:ea typeface="Hyundai Sans Text" pitchFamily="34" charset="0"/>
              </a:rPr>
              <a:t>Пример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F79FDE-1C06-4C37-B56C-18011680F0AD}"/>
              </a:ext>
            </a:extLst>
          </p:cNvPr>
          <p:cNvSpPr txBox="1"/>
          <p:nvPr/>
        </p:nvSpPr>
        <p:spPr>
          <a:xfrm>
            <a:off x="146748" y="854929"/>
            <a:ext cx="2340260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Указать расстояния от места нахождения здания по заявке до ближайших существующих дилерских центров (например, </a:t>
            </a:r>
            <a: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Chery</a:t>
            </a:r>
            <a:r>
              <a:rPr lang="ru-RU" sz="1200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 и </a:t>
            </a:r>
            <a: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GM)</a:t>
            </a:r>
            <a:endParaRPr lang="ru-RU" sz="1200" dirty="0">
              <a:latin typeface="Calibri Light" panose="020F030202020403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19FEC4-8BC4-45BC-861C-6A1A7E1CFE46}"/>
              </a:ext>
            </a:extLst>
          </p:cNvPr>
          <p:cNvSpPr txBox="1"/>
          <p:nvPr/>
        </p:nvSpPr>
        <p:spPr>
          <a:xfrm>
            <a:off x="5456683" y="2558393"/>
            <a:ext cx="474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  <a:latin typeface="Calibri Light" panose="020F0302020204030204" pitchFamily="34" charset="0"/>
              </a:rPr>
              <a:t>8км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CE7085F3-7BA5-44D4-9B3E-3C71C8508D9C}"/>
              </a:ext>
            </a:extLst>
          </p:cNvPr>
          <p:cNvCxnSpPr>
            <a:cxnSpLocks/>
          </p:cNvCxnSpPr>
          <p:nvPr/>
        </p:nvCxnSpPr>
        <p:spPr>
          <a:xfrm flipV="1">
            <a:off x="3959347" y="2648370"/>
            <a:ext cx="973654" cy="399020"/>
          </a:xfrm>
          <a:prstGeom prst="straightConnector1">
            <a:avLst/>
          </a:prstGeom>
          <a:ln w="317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07AAC9F-D4AF-49E0-AD3E-6764F57CFE35}"/>
              </a:ext>
            </a:extLst>
          </p:cNvPr>
          <p:cNvSpPr txBox="1"/>
          <p:nvPr/>
        </p:nvSpPr>
        <p:spPr>
          <a:xfrm>
            <a:off x="4125995" y="2498434"/>
            <a:ext cx="474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  <a:latin typeface="Calibri Light" panose="020F0302020204030204" pitchFamily="34" charset="0"/>
              </a:rPr>
              <a:t>3км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81493E6B-21EC-4602-AACE-0335B92EEDAB}"/>
              </a:ext>
            </a:extLst>
          </p:cNvPr>
          <p:cNvCxnSpPr>
            <a:cxnSpLocks/>
          </p:cNvCxnSpPr>
          <p:nvPr/>
        </p:nvCxnSpPr>
        <p:spPr>
          <a:xfrm flipV="1">
            <a:off x="3843665" y="2642013"/>
            <a:ext cx="3577872" cy="521424"/>
          </a:xfrm>
          <a:prstGeom prst="straightConnector1">
            <a:avLst/>
          </a:prstGeom>
          <a:ln w="317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3">
            <a:extLst>
              <a:ext uri="{FF2B5EF4-FFF2-40B4-BE49-F238E27FC236}">
                <a16:creationId xmlns:a16="http://schemas.microsoft.com/office/drawing/2014/main" id="{C63A6E1D-84F9-4F45-A8C8-3E7691F4C4DC}"/>
              </a:ext>
            </a:extLst>
          </p:cNvPr>
          <p:cNvSpPr/>
          <p:nvPr/>
        </p:nvSpPr>
        <p:spPr>
          <a:xfrm>
            <a:off x="2526640" y="4523985"/>
            <a:ext cx="2199241" cy="356024"/>
          </a:xfrm>
          <a:prstGeom prst="rect">
            <a:avLst/>
          </a:prstGeom>
          <a:solidFill>
            <a:schemeClr val="bg1"/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alibri Light" panose="020F0302020204030204" pitchFamily="34" charset="0"/>
                <a:ea typeface="Hyundai Sans Text" pitchFamily="34" charset="0"/>
              </a:rPr>
              <a:t>Предложение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85224126-1607-4C05-BC5E-0B110017BD1A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3626261" y="3307580"/>
            <a:ext cx="156467" cy="12164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B49120E-8D2B-416F-B6C0-CA50D015135D}"/>
              </a:ext>
            </a:extLst>
          </p:cNvPr>
          <p:cNvSpPr txBox="1"/>
          <p:nvPr/>
        </p:nvSpPr>
        <p:spPr>
          <a:xfrm>
            <a:off x="7241482" y="2265687"/>
            <a:ext cx="486030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Chery</a:t>
            </a:r>
            <a:endParaRPr lang="ru-RU" sz="1000" dirty="0">
              <a:latin typeface="Calibri Light" panose="020F030202020403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712B876-6A14-461B-9B1F-44579B3F2CCB}"/>
              </a:ext>
            </a:extLst>
          </p:cNvPr>
          <p:cNvSpPr/>
          <p:nvPr/>
        </p:nvSpPr>
        <p:spPr>
          <a:xfrm>
            <a:off x="3736657" y="3181428"/>
            <a:ext cx="107008" cy="1231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2001D4E7-2CAF-4E47-8A18-699CF662A5F8}"/>
              </a:ext>
            </a:extLst>
          </p:cNvPr>
          <p:cNvSpPr/>
          <p:nvPr/>
        </p:nvSpPr>
        <p:spPr>
          <a:xfrm>
            <a:off x="7421537" y="2544558"/>
            <a:ext cx="107008" cy="1231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00670E65-47F1-4CE7-9A8E-1047BC8349B7}"/>
              </a:ext>
            </a:extLst>
          </p:cNvPr>
          <p:cNvSpPr/>
          <p:nvPr/>
        </p:nvSpPr>
        <p:spPr>
          <a:xfrm>
            <a:off x="5023236" y="2542955"/>
            <a:ext cx="107008" cy="1231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E094F8-0B05-4845-9C60-CB2B53548C0D}"/>
              </a:ext>
            </a:extLst>
          </p:cNvPr>
          <p:cNvSpPr txBox="1"/>
          <p:nvPr/>
        </p:nvSpPr>
        <p:spPr>
          <a:xfrm>
            <a:off x="4887229" y="2190446"/>
            <a:ext cx="373820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GM</a:t>
            </a:r>
            <a:endParaRPr lang="ru-RU" sz="1000" dirty="0">
              <a:latin typeface="Calibri Light" panose="020F0302020204030204" pitchFamily="34" charset="0"/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8549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50436D5-1AD8-43CB-B073-AE559F7BFB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9" t="10460" r="333" b="5002"/>
          <a:stretch/>
        </p:blipFill>
        <p:spPr bwMode="auto">
          <a:xfrm>
            <a:off x="1467665" y="829272"/>
            <a:ext cx="9360000" cy="515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6B3F9D7-BB7A-4FD6-AE09-A45DF87F4A60}"/>
              </a:ext>
            </a:extLst>
          </p:cNvPr>
          <p:cNvSpPr txBox="1">
            <a:spLocks/>
          </p:cNvSpPr>
          <p:nvPr/>
        </p:nvSpPr>
        <p:spPr>
          <a:xfrm>
            <a:off x="403787" y="260648"/>
            <a:ext cx="11260832" cy="418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ea typeface="Hyundai Sans Head Medium" pitchFamily="34" charset="0"/>
                <a:cs typeface="+mj-cs"/>
              </a:defRPr>
            </a:lvl1pPr>
          </a:lstStyle>
          <a:p>
            <a:r>
              <a:rPr lang="en-US" dirty="0"/>
              <a:t>District Map / </a:t>
            </a:r>
            <a:r>
              <a:rPr lang="ru-RU" dirty="0"/>
              <a:t>Карта района</a:t>
            </a:r>
            <a:endParaRPr lang="en-US" dirty="0"/>
          </a:p>
        </p:txBody>
      </p:sp>
      <p:sp>
        <p:nvSpPr>
          <p:cNvPr id="4" name="Полилиния 13">
            <a:extLst>
              <a:ext uri="{FF2B5EF4-FFF2-40B4-BE49-F238E27FC236}">
                <a16:creationId xmlns:a16="http://schemas.microsoft.com/office/drawing/2014/main" id="{DD1B50B3-2830-4C64-B255-DEE65C997872}"/>
              </a:ext>
            </a:extLst>
          </p:cNvPr>
          <p:cNvSpPr/>
          <p:nvPr/>
        </p:nvSpPr>
        <p:spPr>
          <a:xfrm>
            <a:off x="5237905" y="3976200"/>
            <a:ext cx="391300" cy="395159"/>
          </a:xfrm>
          <a:custGeom>
            <a:avLst/>
            <a:gdLst>
              <a:gd name="connsiteX0" fmla="*/ 0 w 371475"/>
              <a:gd name="connsiteY0" fmla="*/ 171450 h 406400"/>
              <a:gd name="connsiteX1" fmla="*/ 123825 w 371475"/>
              <a:gd name="connsiteY1" fmla="*/ 0 h 406400"/>
              <a:gd name="connsiteX2" fmla="*/ 371475 w 371475"/>
              <a:gd name="connsiteY2" fmla="*/ 174625 h 406400"/>
              <a:gd name="connsiteX3" fmla="*/ 225425 w 371475"/>
              <a:gd name="connsiteY3" fmla="*/ 406400 h 406400"/>
              <a:gd name="connsiteX4" fmla="*/ 88900 w 371475"/>
              <a:gd name="connsiteY4" fmla="*/ 307975 h 406400"/>
              <a:gd name="connsiteX5" fmla="*/ 120650 w 371475"/>
              <a:gd name="connsiteY5" fmla="*/ 260350 h 406400"/>
              <a:gd name="connsiteX6" fmla="*/ 0 w 371475"/>
              <a:gd name="connsiteY6" fmla="*/ 17145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475" h="406400">
                <a:moveTo>
                  <a:pt x="0" y="171450"/>
                </a:moveTo>
                <a:lnTo>
                  <a:pt x="123825" y="0"/>
                </a:lnTo>
                <a:lnTo>
                  <a:pt x="371475" y="174625"/>
                </a:lnTo>
                <a:lnTo>
                  <a:pt x="225425" y="406400"/>
                </a:lnTo>
                <a:lnTo>
                  <a:pt x="88900" y="307975"/>
                </a:lnTo>
                <a:lnTo>
                  <a:pt x="120650" y="260350"/>
                </a:lnTo>
                <a:lnTo>
                  <a:pt x="0" y="171450"/>
                </a:lnTo>
                <a:close/>
              </a:path>
            </a:pathLst>
          </a:custGeom>
          <a:pattFill prst="solidDmnd">
            <a:fgClr>
              <a:schemeClr val="tx2"/>
            </a:fgClr>
            <a:bgClr>
              <a:schemeClr val="bg1"/>
            </a:bgClr>
          </a:patt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5" name="Стрелка влево 14">
            <a:extLst>
              <a:ext uri="{FF2B5EF4-FFF2-40B4-BE49-F238E27FC236}">
                <a16:creationId xmlns:a16="http://schemas.microsoft.com/office/drawing/2014/main" id="{F0E0D34D-AA42-4DB6-B5AA-BCCACE64F25C}"/>
              </a:ext>
            </a:extLst>
          </p:cNvPr>
          <p:cNvSpPr/>
          <p:nvPr/>
        </p:nvSpPr>
        <p:spPr>
          <a:xfrm rot="18537169">
            <a:off x="1225813" y="3802049"/>
            <a:ext cx="2365927" cy="348295"/>
          </a:xfrm>
          <a:prstGeom prst="leftArrow">
            <a:avLst>
              <a:gd name="adj1" fmla="val 76120"/>
              <a:gd name="adj2" fmla="val 59274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Calibri Light" panose="020F0302020204030204" pitchFamily="34" charset="0"/>
              </a:rPr>
              <a:t>Левый берег </a:t>
            </a:r>
            <a:r>
              <a:rPr lang="en-US" sz="1600" dirty="0">
                <a:latin typeface="Calibri Light" panose="020F0302020204030204" pitchFamily="34" charset="0"/>
              </a:rPr>
              <a:t>(  ̴</a:t>
            </a:r>
            <a:r>
              <a:rPr lang="ru-RU" sz="1600" dirty="0">
                <a:latin typeface="Calibri Light" panose="020F0302020204030204" pitchFamily="34" charset="0"/>
              </a:rPr>
              <a:t>3</a:t>
            </a:r>
            <a:r>
              <a:rPr lang="en-US" sz="1600" dirty="0">
                <a:latin typeface="Calibri Light" panose="020F0302020204030204" pitchFamily="34" charset="0"/>
              </a:rPr>
              <a:t> </a:t>
            </a:r>
            <a:r>
              <a:rPr lang="ru-RU" sz="1600" dirty="0">
                <a:latin typeface="Calibri Light" panose="020F0302020204030204" pitchFamily="34" charset="0"/>
              </a:rPr>
              <a:t>км)</a:t>
            </a:r>
          </a:p>
        </p:txBody>
      </p:sp>
      <p:sp>
        <p:nvSpPr>
          <p:cNvPr id="6" name="Стрелка вправо 15">
            <a:extLst>
              <a:ext uri="{FF2B5EF4-FFF2-40B4-BE49-F238E27FC236}">
                <a16:creationId xmlns:a16="http://schemas.microsoft.com/office/drawing/2014/main" id="{5BD2A4C1-3C95-44E8-855C-1C4E02A6D5ED}"/>
              </a:ext>
            </a:extLst>
          </p:cNvPr>
          <p:cNvSpPr/>
          <p:nvPr/>
        </p:nvSpPr>
        <p:spPr>
          <a:xfrm rot="2026046">
            <a:off x="7666654" y="5002589"/>
            <a:ext cx="2869012" cy="320400"/>
          </a:xfrm>
          <a:prstGeom prst="rightArrow">
            <a:avLst>
              <a:gd name="adj1" fmla="val 74033"/>
              <a:gd name="adj2" fmla="val 71761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Calibri Light" panose="020F0302020204030204" pitchFamily="34" charset="0"/>
              </a:rPr>
              <a:t>Бердск, Искитим, Барнаул</a:t>
            </a:r>
          </a:p>
        </p:txBody>
      </p:sp>
      <p:sp>
        <p:nvSpPr>
          <p:cNvPr id="7" name="Выноска 2 16">
            <a:extLst>
              <a:ext uri="{FF2B5EF4-FFF2-40B4-BE49-F238E27FC236}">
                <a16:creationId xmlns:a16="http://schemas.microsoft.com/office/drawing/2014/main" id="{896FA952-2F16-46A9-8894-8CD55DED009A}"/>
              </a:ext>
            </a:extLst>
          </p:cNvPr>
          <p:cNvSpPr/>
          <p:nvPr/>
        </p:nvSpPr>
        <p:spPr>
          <a:xfrm>
            <a:off x="3022974" y="5229723"/>
            <a:ext cx="1404156" cy="303075"/>
          </a:xfrm>
          <a:prstGeom prst="borderCallout2">
            <a:avLst>
              <a:gd name="adj1" fmla="val 18750"/>
              <a:gd name="adj2" fmla="val 104167"/>
              <a:gd name="adj3" fmla="val 18750"/>
              <a:gd name="adj4" fmla="val 113985"/>
              <a:gd name="adj5" fmla="val -345367"/>
              <a:gd name="adj6" fmla="val 174057"/>
            </a:avLst>
          </a:prstGeom>
          <a:solidFill>
            <a:srgbClr val="AACAE6"/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Calibri Light" panose="020F0302020204030204" pitchFamily="34" charset="0"/>
                <a:ea typeface="Hyundai Sans Text" pitchFamily="34" charset="0"/>
              </a:rPr>
              <a:t>Предложение</a:t>
            </a:r>
          </a:p>
        </p:txBody>
      </p:sp>
      <p:sp>
        <p:nvSpPr>
          <p:cNvPr id="8" name="Стрелка влево 18">
            <a:extLst>
              <a:ext uri="{FF2B5EF4-FFF2-40B4-BE49-F238E27FC236}">
                <a16:creationId xmlns:a16="http://schemas.microsoft.com/office/drawing/2014/main" id="{C564FF2E-0219-47DF-BDB3-5B8A3F960E05}"/>
              </a:ext>
            </a:extLst>
          </p:cNvPr>
          <p:cNvSpPr/>
          <p:nvPr/>
        </p:nvSpPr>
        <p:spPr>
          <a:xfrm rot="2136286">
            <a:off x="1320099" y="1502721"/>
            <a:ext cx="2105077" cy="321503"/>
          </a:xfrm>
          <a:prstGeom prst="leftArrow">
            <a:avLst>
              <a:gd name="adj1" fmla="val 76120"/>
              <a:gd name="adj2" fmla="val 56202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Calibri Light" panose="020F0302020204030204" pitchFamily="34" charset="0"/>
              </a:rPr>
              <a:t>Центр </a:t>
            </a:r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</a:rPr>
              <a:t>(  ̴</a:t>
            </a:r>
            <a:r>
              <a:rPr lang="ru-RU" sz="1600" dirty="0">
                <a:solidFill>
                  <a:schemeClr val="bg1"/>
                </a:solidFill>
                <a:latin typeface="Calibri Light" panose="020F0302020204030204" pitchFamily="34" charset="0"/>
              </a:rPr>
              <a:t>3</a:t>
            </a:r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Calibri Light" panose="020F0302020204030204" pitchFamily="34" charset="0"/>
              </a:rPr>
              <a:t>км)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83C0A08-E398-47D0-BEB9-43AC1B9B9204}"/>
              </a:ext>
            </a:extLst>
          </p:cNvPr>
          <p:cNvSpPr/>
          <p:nvPr/>
        </p:nvSpPr>
        <p:spPr>
          <a:xfrm rot="2072078">
            <a:off x="6858934" y="3282574"/>
            <a:ext cx="1309465" cy="9709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164C37-8B82-4CF0-9747-395ED99252FF}"/>
              </a:ext>
            </a:extLst>
          </p:cNvPr>
          <p:cNvSpPr txBox="1"/>
          <p:nvPr/>
        </p:nvSpPr>
        <p:spPr>
          <a:xfrm>
            <a:off x="7068704" y="3606863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alibri Light" panose="020F0302020204030204" pitchFamily="34" charset="0"/>
              </a:rPr>
              <a:t>Завод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E803761-16D1-4C22-A3D5-0D4FC512AE6C}"/>
              </a:ext>
            </a:extLst>
          </p:cNvPr>
          <p:cNvSpPr/>
          <p:nvPr/>
        </p:nvSpPr>
        <p:spPr>
          <a:xfrm rot="2072078">
            <a:off x="3104230" y="2595828"/>
            <a:ext cx="2577219" cy="10981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0EEBEA-EB8B-4965-A9CC-E36E16A2339D}"/>
              </a:ext>
            </a:extLst>
          </p:cNvPr>
          <p:cNvSpPr txBox="1"/>
          <p:nvPr/>
        </p:nvSpPr>
        <p:spPr>
          <a:xfrm>
            <a:off x="4064881" y="306501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alibri Light" panose="020F0302020204030204" pitchFamily="34" charset="0"/>
              </a:rPr>
              <a:t>Парк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FF1C3F9-24F1-49F9-ADDF-AC9D4C03ED65}"/>
              </a:ext>
            </a:extLst>
          </p:cNvPr>
          <p:cNvSpPr/>
          <p:nvPr/>
        </p:nvSpPr>
        <p:spPr>
          <a:xfrm rot="2072078">
            <a:off x="7935981" y="1324021"/>
            <a:ext cx="2423600" cy="21817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F48C83-1285-4A0C-9573-9C9C3BAC5859}"/>
              </a:ext>
            </a:extLst>
          </p:cNvPr>
          <p:cNvSpPr txBox="1"/>
          <p:nvPr/>
        </p:nvSpPr>
        <p:spPr>
          <a:xfrm>
            <a:off x="8142992" y="2175144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alibri Light" panose="020F0302020204030204" pitchFamily="34" charset="0"/>
              </a:rPr>
              <a:t>Жилые кварталы</a:t>
            </a:r>
          </a:p>
        </p:txBody>
      </p:sp>
      <p:sp>
        <p:nvSpPr>
          <p:cNvPr id="15" name="직사각형 3">
            <a:extLst>
              <a:ext uri="{FF2B5EF4-FFF2-40B4-BE49-F238E27FC236}">
                <a16:creationId xmlns:a16="http://schemas.microsoft.com/office/drawing/2014/main" id="{9B9FC662-3266-4A82-BE14-CD4057FF2506}"/>
              </a:ext>
            </a:extLst>
          </p:cNvPr>
          <p:cNvSpPr/>
          <p:nvPr/>
        </p:nvSpPr>
        <p:spPr>
          <a:xfrm rot="20057490">
            <a:off x="4799452" y="2769730"/>
            <a:ext cx="2524106" cy="650235"/>
          </a:xfrm>
          <a:prstGeom prst="rect">
            <a:avLst/>
          </a:prstGeom>
          <a:solidFill>
            <a:srgbClr val="AACAE6"/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alibri Light" panose="020F0302020204030204" pitchFamily="34" charset="0"/>
                <a:ea typeface="Hyundai Sans Text" pitchFamily="34" charset="0"/>
              </a:rPr>
              <a:t>Пример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559EBE-7321-45C8-8346-F497FAB32629}"/>
              </a:ext>
            </a:extLst>
          </p:cNvPr>
          <p:cNvSpPr txBox="1"/>
          <p:nvPr/>
        </p:nvSpPr>
        <p:spPr>
          <a:xfrm>
            <a:off x="3725056" y="1159484"/>
            <a:ext cx="4087137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Указать важные на Ваш взгляд объекты: направление основного трафика, ближайшие автомобильные ДЦ, Крупные торговые центры и т.д. и т.п.</a:t>
            </a:r>
          </a:p>
        </p:txBody>
      </p:sp>
    </p:spTree>
    <p:extLst>
      <p:ext uri="{BB962C8B-B14F-4D97-AF65-F5344CB8AC3E}">
        <p14:creationId xmlns:p14="http://schemas.microsoft.com/office/powerpoint/2010/main" val="2890809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DF980F9-53B7-4528-AEA1-076317C83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6746" y="764705"/>
            <a:ext cx="58197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080788B-4E3A-4FEE-9DEF-5753B7AD8263}"/>
              </a:ext>
            </a:extLst>
          </p:cNvPr>
          <p:cNvSpPr txBox="1">
            <a:spLocks/>
          </p:cNvSpPr>
          <p:nvPr/>
        </p:nvSpPr>
        <p:spPr>
          <a:xfrm>
            <a:off x="403787" y="260648"/>
            <a:ext cx="11260832" cy="418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ea typeface="Hyundai Sans Head Medium" pitchFamily="34" charset="0"/>
                <a:cs typeface="+mj-cs"/>
              </a:defRPr>
            </a:lvl1pPr>
          </a:lstStyle>
          <a:p>
            <a:r>
              <a:rPr lang="en-US" dirty="0"/>
              <a:t>Layout / </a:t>
            </a:r>
            <a:r>
              <a:rPr lang="ru-RU" dirty="0"/>
              <a:t>Планировка</a:t>
            </a:r>
            <a:endParaRPr 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80872CB2-51F8-420E-BDA6-2781C47358C5}"/>
              </a:ext>
            </a:extLst>
          </p:cNvPr>
          <p:cNvSpPr/>
          <p:nvPr/>
        </p:nvSpPr>
        <p:spPr>
          <a:xfrm rot="20057490">
            <a:off x="7192226" y="2648144"/>
            <a:ext cx="2524106" cy="650235"/>
          </a:xfrm>
          <a:prstGeom prst="rect">
            <a:avLst/>
          </a:prstGeom>
          <a:solidFill>
            <a:srgbClr val="AACAE6"/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alibri Light" panose="020F0302020204030204" pitchFamily="34" charset="0"/>
                <a:ea typeface="Hyundai Sans Text" pitchFamily="34" charset="0"/>
              </a:rPr>
              <a:t>Пример</a:t>
            </a:r>
          </a:p>
        </p:txBody>
      </p:sp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5934FF21-8B2F-4AB4-8A70-0E3ABD97CF03}"/>
              </a:ext>
            </a:extLst>
          </p:cNvPr>
          <p:cNvGraphicFramePr>
            <a:graphicFrameLocks noGrp="1"/>
          </p:cNvGraphicFramePr>
          <p:nvPr/>
        </p:nvGraphicFramePr>
        <p:xfrm>
          <a:off x="1415481" y="893756"/>
          <a:ext cx="3354372" cy="2578608"/>
        </p:xfrm>
        <a:graphic>
          <a:graphicData uri="http://schemas.openxmlformats.org/drawingml/2006/table">
            <a:tbl>
              <a:tblPr/>
              <a:tblGrid>
                <a:gridCol w="1326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8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9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Showroom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Шоу-</a:t>
                      </a: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рум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Size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: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Длина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*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м</a:t>
                      </a:r>
                      <a:r>
                        <a:rPr kumimoji="0" lang="ru-RU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(m x m)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9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W/S size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Слесарный цех</a:t>
                      </a:r>
                      <a:b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</a:b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: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Длина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*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м</a:t>
                      </a:r>
                      <a:r>
                        <a:rPr kumimoji="0" lang="ru-RU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m x m)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0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Bodyshop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size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Кузовной цех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: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Длина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*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м</a:t>
                      </a:r>
                      <a:r>
                        <a:rPr kumimoji="0" lang="ru-RU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(m x m)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0552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D908C-4A82-4F0D-ACB8-8B1C093B1881}"/>
              </a:ext>
            </a:extLst>
          </p:cNvPr>
          <p:cNvSpPr txBox="1">
            <a:spLocks/>
          </p:cNvSpPr>
          <p:nvPr/>
        </p:nvSpPr>
        <p:spPr>
          <a:xfrm>
            <a:off x="403787" y="260648"/>
            <a:ext cx="11260832" cy="418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ea typeface="Hyundai Sans Head Medium" pitchFamily="34" charset="0"/>
                <a:cs typeface="+mj-cs"/>
              </a:defRPr>
            </a:lvl1pPr>
          </a:lstStyle>
          <a:p>
            <a:r>
              <a:rPr lang="ru-RU" dirty="0" err="1"/>
              <a:t>Current</a:t>
            </a:r>
            <a:r>
              <a:rPr lang="ru-RU" dirty="0"/>
              <a:t> </a:t>
            </a:r>
            <a:r>
              <a:rPr lang="ru-RU" dirty="0" err="1"/>
              <a:t>view</a:t>
            </a:r>
            <a:r>
              <a:rPr lang="ru-RU" dirty="0"/>
              <a:t> (</a:t>
            </a:r>
            <a:r>
              <a:rPr lang="ru-RU" dirty="0" err="1"/>
              <a:t>photo</a:t>
            </a:r>
            <a:r>
              <a:rPr lang="ru-RU" dirty="0"/>
              <a:t>)</a:t>
            </a:r>
            <a:r>
              <a:rPr lang="en-US" dirty="0"/>
              <a:t> / </a:t>
            </a:r>
            <a:r>
              <a:rPr lang="ru-RU" dirty="0"/>
              <a:t>Существующий вид (фото)</a:t>
            </a:r>
            <a:endParaRPr lang="en-US" dirty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5CFC718-63A3-4DD8-9DE7-43A79B7A3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9646" y="3531400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Дополнительное фото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CE00F4-3B35-4D62-A63E-819B87DFA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9430" y="837184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Фото участка по фасаду справа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C5B6A4-F71D-410A-8697-8E3CF8ED7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480" y="3532342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Дополнительное фото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FADD2FD-B2BE-4B5D-97B0-524BFFD94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693" y="836713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Фото участка по фасаду слева</a:t>
            </a:r>
          </a:p>
        </p:txBody>
      </p:sp>
    </p:spTree>
    <p:extLst>
      <p:ext uri="{BB962C8B-B14F-4D97-AF65-F5344CB8AC3E}">
        <p14:creationId xmlns:p14="http://schemas.microsoft.com/office/powerpoint/2010/main" val="2460903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DB85491-A6FF-4328-BB03-8E90D86FD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9646" y="3531400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Дополнительное фото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EE22F9E-63F0-4A65-AB28-440C4BBB1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9430" y="837184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Дополнительное фото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25F095-0189-4342-85A7-83CAC717A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480" y="3532342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Дополнительное фото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1191E6-6436-47D6-8C7A-567F31EC1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693" y="836713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Дополнительное фото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47B946B-2F37-4ADF-84C8-DBA6A5418538}"/>
              </a:ext>
            </a:extLst>
          </p:cNvPr>
          <p:cNvSpPr txBox="1">
            <a:spLocks/>
          </p:cNvSpPr>
          <p:nvPr/>
        </p:nvSpPr>
        <p:spPr>
          <a:xfrm>
            <a:off x="403787" y="260648"/>
            <a:ext cx="11260832" cy="418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ea typeface="Hyundai Sans Head Medium" pitchFamily="34" charset="0"/>
                <a:cs typeface="+mj-cs"/>
              </a:defRPr>
            </a:lvl1pPr>
          </a:lstStyle>
          <a:p>
            <a:r>
              <a:rPr lang="ru-RU" dirty="0" err="1"/>
              <a:t>Current</a:t>
            </a:r>
            <a:r>
              <a:rPr lang="ru-RU" dirty="0"/>
              <a:t> </a:t>
            </a:r>
            <a:r>
              <a:rPr lang="ru-RU" dirty="0" err="1"/>
              <a:t>view</a:t>
            </a:r>
            <a:r>
              <a:rPr lang="ru-RU" dirty="0"/>
              <a:t> (</a:t>
            </a:r>
            <a:r>
              <a:rPr lang="ru-RU" dirty="0" err="1"/>
              <a:t>photo</a:t>
            </a:r>
            <a:r>
              <a:rPr lang="ru-RU" dirty="0"/>
              <a:t>)</a:t>
            </a:r>
            <a:r>
              <a:rPr lang="en-US" dirty="0"/>
              <a:t> / </a:t>
            </a:r>
            <a:r>
              <a:rPr lang="ru-RU" dirty="0"/>
              <a:t>Существующий вид (фото)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4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9AF0B58-1BE5-4A36-8E1A-F9A5062303B0}"/>
              </a:ext>
            </a:extLst>
          </p:cNvPr>
          <p:cNvSpPr/>
          <p:nvPr/>
        </p:nvSpPr>
        <p:spPr>
          <a:xfrm>
            <a:off x="1416520" y="836712"/>
            <a:ext cx="936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libri Light" panose="020F0302020204030204" pitchFamily="34" charset="0"/>
              </a:rPr>
              <a:t>Необходимо сделать достаточное количество фотографий и видеозаписей предлагаемого участка/здания и выложите их на облачный сервис хранения данных (например Яндекс Диск). </a:t>
            </a:r>
            <a:endParaRPr lang="en-US" sz="2400" dirty="0">
              <a:latin typeface="Calibri Light" panose="020F0302020204030204" pitchFamily="34" charset="0"/>
            </a:endParaRPr>
          </a:p>
          <a:p>
            <a:endParaRPr lang="en-US" sz="24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r>
              <a:rPr lang="ru-RU" sz="2400" dirty="0">
                <a:solidFill>
                  <a:srgbClr val="FF0000"/>
                </a:solidFill>
                <a:latin typeface="Calibri Light" panose="020F0302020204030204" pitchFamily="34" charset="0"/>
              </a:rPr>
              <a:t>Приложить ссылку на данные материалы. 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AB399A0-56A3-485B-B5AB-A13953B9EED0}"/>
              </a:ext>
            </a:extLst>
          </p:cNvPr>
          <p:cNvSpPr txBox="1">
            <a:spLocks/>
          </p:cNvSpPr>
          <p:nvPr/>
        </p:nvSpPr>
        <p:spPr>
          <a:xfrm>
            <a:off x="403787" y="260648"/>
            <a:ext cx="11260832" cy="418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ea typeface="Hyundai Sans Head Medium" pitchFamily="34" charset="0"/>
                <a:cs typeface="+mj-cs"/>
              </a:defRPr>
            </a:lvl1pPr>
          </a:lstStyle>
          <a:p>
            <a:r>
              <a:rPr lang="ru-RU" dirty="0" err="1"/>
              <a:t>Current</a:t>
            </a:r>
            <a:r>
              <a:rPr lang="ru-RU" dirty="0"/>
              <a:t> </a:t>
            </a:r>
            <a:r>
              <a:rPr lang="ru-RU" dirty="0" err="1"/>
              <a:t>view</a:t>
            </a:r>
            <a:r>
              <a:rPr lang="ru-RU" dirty="0"/>
              <a:t> (</a:t>
            </a:r>
            <a:r>
              <a:rPr lang="ru-RU" dirty="0" err="1"/>
              <a:t>video</a:t>
            </a:r>
            <a:r>
              <a:rPr lang="ru-RU" dirty="0"/>
              <a:t>)</a:t>
            </a:r>
            <a:r>
              <a:rPr lang="en-US" dirty="0"/>
              <a:t> / </a:t>
            </a:r>
            <a:r>
              <a:rPr lang="ru-RU" dirty="0"/>
              <a:t>Существующий вид (видео)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92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2973D1-CE5E-4BC1-9860-10B895BEC302}"/>
              </a:ext>
            </a:extLst>
          </p:cNvPr>
          <p:cNvSpPr txBox="1">
            <a:spLocks/>
          </p:cNvSpPr>
          <p:nvPr/>
        </p:nvSpPr>
        <p:spPr>
          <a:xfrm>
            <a:off x="403787" y="260648"/>
            <a:ext cx="11260832" cy="418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ea typeface="Hyundai Sans Head Medium" pitchFamily="34" charset="0"/>
                <a:cs typeface="+mj-cs"/>
              </a:defRPr>
            </a:lvl1pPr>
          </a:lstStyle>
          <a:p>
            <a:r>
              <a:rPr lang="ru-RU" dirty="0" err="1"/>
              <a:t>Timeline</a:t>
            </a:r>
            <a:r>
              <a:rPr lang="en-US" dirty="0"/>
              <a:t> / </a:t>
            </a:r>
            <a:r>
              <a:rPr lang="ru-RU" dirty="0"/>
              <a:t>Сроки ввода объекта в эксплуатацию</a:t>
            </a:r>
          </a:p>
        </p:txBody>
      </p:sp>
      <p:graphicFrame>
        <p:nvGraphicFramePr>
          <p:cNvPr id="3" name="Group 193">
            <a:extLst>
              <a:ext uri="{FF2B5EF4-FFF2-40B4-BE49-F238E27FC236}">
                <a16:creationId xmlns:a16="http://schemas.microsoft.com/office/drawing/2014/main" id="{134863EF-7EE6-49B5-A846-2A278891955E}"/>
              </a:ext>
            </a:extLst>
          </p:cNvPr>
          <p:cNvGraphicFramePr>
            <a:graphicFrameLocks noGrp="1"/>
          </p:cNvGraphicFramePr>
          <p:nvPr/>
        </p:nvGraphicFramePr>
        <p:xfrm>
          <a:off x="1415481" y="816244"/>
          <a:ext cx="9360001" cy="5318581"/>
        </p:xfrm>
        <a:graphic>
          <a:graphicData uri="http://schemas.openxmlformats.org/drawingml/2006/table">
            <a:tbl>
              <a:tblPr/>
              <a:tblGrid>
                <a:gridCol w="5615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937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Construction schedule/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Сроки и этапы строительства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3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Stage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Этапы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Start/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Начало этапа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ММ/ ГГГГ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Finish/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Завершение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ММ/ ГГГГ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3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Project development and approvals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Проектирование/Получение разрешительной документации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3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Ground works/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Земельные работы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4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Basement construction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Фундаментные работы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3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Cage construction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Закрытие теплового контура здания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13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Interior wall construction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Возведение внутренних стен и перегородок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13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Finishing Work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Проведение внутренних отделочных работ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13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Technical Audit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Готовность к техническому аудиту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13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Start of operation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Начало операционной деятельности центра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1325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DBEE0177-CBE4-46A1-874F-FFCCCF0014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64353" y="2160784"/>
            <a:ext cx="3659201" cy="387251"/>
          </a:xfrm>
        </p:spPr>
        <p:txBody>
          <a:bodyPr/>
          <a:lstStyle/>
          <a:p>
            <a:pPr algn="ctr"/>
            <a:r>
              <a:rPr lang="en-US" dirty="0"/>
              <a:t>Back up</a:t>
            </a:r>
            <a:endParaRPr lang="ru-RU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7452BCC5-0552-45AA-95B6-7B0FA3E85B71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DCAC7534-48BE-DA46-B3A4-37AC80FBBD60}" type="datetime1">
              <a:rPr lang="ru-RU" smtClean="0"/>
              <a:t>31.08.2023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995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C09DDE3-96E7-490D-B07A-BEBA6D5B97AF}"/>
              </a:ext>
            </a:extLst>
          </p:cNvPr>
          <p:cNvSpPr txBox="1">
            <a:spLocks/>
          </p:cNvSpPr>
          <p:nvPr/>
        </p:nvSpPr>
        <p:spPr>
          <a:xfrm>
            <a:off x="403787" y="260648"/>
            <a:ext cx="11260832" cy="418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ea typeface="Hyundai Sans Head Medium" pitchFamily="34" charset="0"/>
                <a:cs typeface="+mj-cs"/>
              </a:defRPr>
            </a:lvl1pPr>
          </a:lstStyle>
          <a:p>
            <a:r>
              <a:rPr lang="ru-RU" dirty="0" err="1"/>
              <a:t>Business</a:t>
            </a:r>
            <a:r>
              <a:rPr lang="ru-RU" dirty="0"/>
              <a:t> </a:t>
            </a:r>
            <a:r>
              <a:rPr lang="ru-RU" dirty="0" err="1"/>
              <a:t>profile</a:t>
            </a:r>
            <a:r>
              <a:rPr lang="ru-RU" dirty="0"/>
              <a:t> / Данные по существующему бизнесу</a:t>
            </a:r>
            <a:endParaRPr lang="en-US" dirty="0"/>
          </a:p>
        </p:txBody>
      </p:sp>
      <p:graphicFrame>
        <p:nvGraphicFramePr>
          <p:cNvPr id="6" name="Group 106">
            <a:extLst>
              <a:ext uri="{FF2B5EF4-FFF2-40B4-BE49-F238E27FC236}">
                <a16:creationId xmlns:a16="http://schemas.microsoft.com/office/drawing/2014/main" id="{233F8D42-9319-46F7-929D-BFB7325405BB}"/>
              </a:ext>
            </a:extLst>
          </p:cNvPr>
          <p:cNvGraphicFramePr>
            <a:graphicFrameLocks noGrp="1"/>
          </p:cNvGraphicFramePr>
          <p:nvPr/>
        </p:nvGraphicFramePr>
        <p:xfrm>
          <a:off x="623888" y="762564"/>
          <a:ext cx="10872786" cy="5329216"/>
        </p:xfrm>
        <a:graphic>
          <a:graphicData uri="http://schemas.openxmlformats.org/drawingml/2006/table">
            <a:tbl>
              <a:tblPr/>
              <a:tblGrid>
                <a:gridCol w="2647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6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6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97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Brands in portfolio</a:t>
                      </a:r>
                      <a:r>
                        <a:rPr kumimoji="0" lang="ru-RU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Бренды в портфолио кандидата</a:t>
                      </a:r>
                      <a:endParaRPr kumimoji="0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Brand Name 1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Brand Name 2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Brand Name 3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Brand Name 4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0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Start of Business</a:t>
                      </a:r>
                      <a:r>
                        <a:rPr kumimoji="0" lang="ru-RU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ru-RU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Начало деятельности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ДД/ММ/ГГГГ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ДД/ММ/ГГГГ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ДД/ММ/ГГГГ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ДД/ММ/ГГГГ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Size showroom and W.S</a:t>
                      </a:r>
                      <a:r>
                        <a:rPr kumimoji="0" lang="ru-RU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Площадь Шоу-рума </a:t>
                      </a:r>
                      <a:r>
                        <a:rPr kumimoji="0" lang="ru-RU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сервиса</a:t>
                      </a:r>
                      <a:endParaRPr kumimoji="0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㎡/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㎡</a:t>
                      </a: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㎡/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㎡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㎡/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㎡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㎡/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㎡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Type of Dealership</a:t>
                      </a:r>
                      <a:r>
                        <a:rPr kumimoji="0" lang="ru-RU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Тип дилерского центра</a:t>
                      </a:r>
                      <a:endParaRPr kumimoji="0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Mono/</a:t>
                      </a:r>
                      <a:r>
                        <a:rPr kumimoji="0" lang="en-US" altLang="ko-K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Multy</a:t>
                      </a: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Отдельностоящий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Мультибренд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Mono/</a:t>
                      </a:r>
                      <a:r>
                        <a:rPr kumimoji="0" lang="en-US" altLang="ko-K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Multy</a:t>
                      </a: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Отдельностоящий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Мультибренд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Mono/</a:t>
                      </a:r>
                      <a:r>
                        <a:rPr kumimoji="0" lang="en-US" altLang="ko-K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Multy</a:t>
                      </a: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Отдельностоящий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Мультибренд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Mono/</a:t>
                      </a:r>
                      <a:r>
                        <a:rPr kumimoji="0" lang="en-US" altLang="ko-K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Multy</a:t>
                      </a: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Отдельностоящий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Мультибренд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8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Sales 2017</a:t>
                      </a:r>
                      <a:r>
                        <a:rPr kumimoji="0" lang="ru-RU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Продажи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2020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, </a:t>
                      </a:r>
                      <a:r>
                        <a:rPr kumimoji="0" lang="ru-RU" altLang="ko-K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шт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8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Sales 2018</a:t>
                      </a:r>
                      <a:r>
                        <a:rPr kumimoji="0" lang="ru-RU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Продажи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2021, </a:t>
                      </a:r>
                      <a:r>
                        <a:rPr kumimoji="0" lang="ru-RU" altLang="ko-K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шт</a:t>
                      </a:r>
                      <a:endParaRPr kumimoji="0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8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Sales 2019</a:t>
                      </a:r>
                      <a:r>
                        <a:rPr kumimoji="0" lang="ru-RU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Продажи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2022, </a:t>
                      </a:r>
                      <a:r>
                        <a:rPr kumimoji="0" lang="ru-RU" altLang="ko-K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шт</a:t>
                      </a:r>
                      <a:endParaRPr kumimoji="0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8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Sales 2020</a:t>
                      </a:r>
                      <a:r>
                        <a:rPr kumimoji="0" lang="ru-RU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Продажи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2023, </a:t>
                      </a:r>
                      <a:r>
                        <a:rPr kumimoji="0" lang="ru-RU" altLang="ko-K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шт</a:t>
                      </a:r>
                      <a:endParaRPr kumimoji="0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Employees </a:t>
                      </a:r>
                      <a:r>
                        <a:rPr kumimoji="0" lang="en-US" altLang="ko-KR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qty</a:t>
                      </a:r>
                      <a:r>
                        <a:rPr kumimoji="0" lang="ru-RU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Кол-во сотрудников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Employees  turnover ratio</a:t>
                      </a: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0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Коэф</a:t>
                      </a:r>
                      <a:r>
                        <a:rPr kumimoji="0" lang="ru-RU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-т текучести кадров </a:t>
                      </a:r>
                      <a:r>
                        <a:rPr kumimoji="0" lang="ru-RU" altLang="ko-K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(%)</a:t>
                      </a:r>
                      <a:endParaRPr kumimoji="0" lang="en-US" altLang="ko-KR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Investment obligations</a:t>
                      </a:r>
                      <a:r>
                        <a:rPr kumimoji="0" lang="ru-RU" altLang="ko-K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Наличие инвестиционных обязательств</a:t>
                      </a:r>
                      <a:endParaRPr kumimoji="0" lang="en-US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да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 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нет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)</a:t>
                      </a: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да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 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нет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)</a:t>
                      </a: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да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 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нет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)</a:t>
                      </a: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да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 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нет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)</a:t>
                      </a: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778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Photo</a:t>
                      </a:r>
                      <a:r>
                        <a:rPr kumimoji="0" lang="ru-RU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/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Фото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434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7883368-FCAE-486A-A012-8B0C1C0AFA02}"/>
              </a:ext>
            </a:extLst>
          </p:cNvPr>
          <p:cNvSpPr txBox="1">
            <a:spLocks/>
          </p:cNvSpPr>
          <p:nvPr/>
        </p:nvSpPr>
        <p:spPr>
          <a:xfrm>
            <a:off x="403787" y="260648"/>
            <a:ext cx="11260832" cy="418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ea typeface="Hyundai Sans Head Medium" pitchFamily="34" charset="0"/>
                <a:cs typeface="+mj-cs"/>
              </a:defRPr>
            </a:lvl1pPr>
          </a:lstStyle>
          <a:p>
            <a:r>
              <a:rPr lang="en-US" dirty="0"/>
              <a:t>Company profile / </a:t>
            </a:r>
            <a:r>
              <a:rPr lang="ru-RU" dirty="0"/>
              <a:t>Общая информация о компании</a:t>
            </a:r>
            <a:endParaRPr lang="en-US" dirty="0"/>
          </a:p>
        </p:txBody>
      </p:sp>
      <p:graphicFrame>
        <p:nvGraphicFramePr>
          <p:cNvPr id="13" name="Group 118">
            <a:extLst>
              <a:ext uri="{FF2B5EF4-FFF2-40B4-BE49-F238E27FC236}">
                <a16:creationId xmlns:a16="http://schemas.microsoft.com/office/drawing/2014/main" id="{1D375A51-C010-4796-AB70-EA4CB44825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096551"/>
              </p:ext>
            </p:extLst>
          </p:nvPr>
        </p:nvGraphicFramePr>
        <p:xfrm>
          <a:off x="618566" y="737202"/>
          <a:ext cx="10878111" cy="2287476"/>
        </p:xfrm>
        <a:graphic>
          <a:graphicData uri="http://schemas.openxmlformats.org/drawingml/2006/table">
            <a:tbl>
              <a:tblPr/>
              <a:tblGrid>
                <a:gridCol w="2718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4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41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0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7812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Contact information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/Контактная информация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3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Legal Entity Name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/Наименование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8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Address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/Адрес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ИНН: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8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Кадастровый номер участка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995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Contacts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/Контакты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Phone number/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Телефон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Address for correspondence/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Почтовый адрес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E-mail: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Website/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веб-сайт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: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4" name="Group 109">
            <a:extLst>
              <a:ext uri="{FF2B5EF4-FFF2-40B4-BE49-F238E27FC236}">
                <a16:creationId xmlns:a16="http://schemas.microsoft.com/office/drawing/2014/main" id="{8ACDB8E9-6EF1-4BA8-BC05-AECC970669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425902"/>
              </p:ext>
            </p:extLst>
          </p:nvPr>
        </p:nvGraphicFramePr>
        <p:xfrm>
          <a:off x="618566" y="3136326"/>
          <a:ext cx="10878110" cy="3021826"/>
        </p:xfrm>
        <a:graphic>
          <a:graphicData uri="http://schemas.openxmlformats.org/drawingml/2006/table">
            <a:tbl>
              <a:tblPr/>
              <a:tblGrid>
                <a:gridCol w="2718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4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4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89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6213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Project Management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/Менеджеры проекта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Position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/Должность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CEO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/Гендиректор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Project Manager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/Менеджер проекта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Name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/ФИО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Contacts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/Контакты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Phone: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Cell Phone: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E-mail: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Phone: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Cell Phone: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E-mail: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Birthday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/День Рождения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CA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CA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Education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/Образование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65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Experience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/Опыт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0498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7883368-FCAE-486A-A012-8B0C1C0AFA02}"/>
              </a:ext>
            </a:extLst>
          </p:cNvPr>
          <p:cNvSpPr txBox="1">
            <a:spLocks/>
          </p:cNvSpPr>
          <p:nvPr/>
        </p:nvSpPr>
        <p:spPr>
          <a:xfrm>
            <a:off x="403787" y="260648"/>
            <a:ext cx="11260832" cy="418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ea typeface="Hyundai Sans Head Medium" pitchFamily="34" charset="0"/>
                <a:cs typeface="+mj-cs"/>
              </a:defRPr>
            </a:lvl1pPr>
          </a:lstStyle>
          <a:p>
            <a:r>
              <a:rPr lang="ru-RU" dirty="0" err="1"/>
              <a:t>Shareholders</a:t>
            </a:r>
            <a:r>
              <a:rPr lang="ru-RU" dirty="0"/>
              <a:t> </a:t>
            </a:r>
            <a:r>
              <a:rPr lang="ru-RU" dirty="0" err="1"/>
              <a:t>information</a:t>
            </a:r>
            <a:r>
              <a:rPr lang="en-US" dirty="0"/>
              <a:t> / </a:t>
            </a:r>
            <a:r>
              <a:rPr lang="ru-RU" dirty="0"/>
              <a:t>Информация об учредителях</a:t>
            </a:r>
            <a:endParaRPr lang="en-US" dirty="0"/>
          </a:p>
        </p:txBody>
      </p:sp>
      <p:graphicFrame>
        <p:nvGraphicFramePr>
          <p:cNvPr id="5" name="Group 264">
            <a:extLst>
              <a:ext uri="{FF2B5EF4-FFF2-40B4-BE49-F238E27FC236}">
                <a16:creationId xmlns:a16="http://schemas.microsoft.com/office/drawing/2014/main" id="{1606E3B2-7DF7-41B4-B71F-DC605F8C8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342109"/>
              </p:ext>
            </p:extLst>
          </p:nvPr>
        </p:nvGraphicFramePr>
        <p:xfrm>
          <a:off x="623888" y="720556"/>
          <a:ext cx="10850936" cy="5434576"/>
        </p:xfrm>
        <a:graphic>
          <a:graphicData uri="http://schemas.openxmlformats.org/drawingml/2006/table">
            <a:tbl>
              <a:tblPr/>
              <a:tblGrid>
                <a:gridCol w="3100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8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8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42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9698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Shareholders/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Учредители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Name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Имя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Birthday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Дата рождения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Stake Capital amount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Сумма уставного капитала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 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%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11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Company profile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Сфера деятельности 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86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Фото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CA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CA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CA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8956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67F5C58-083A-4CA7-BB58-824F206118BB}"/>
              </a:ext>
            </a:extLst>
          </p:cNvPr>
          <p:cNvSpPr txBox="1">
            <a:spLocks/>
          </p:cNvSpPr>
          <p:nvPr/>
        </p:nvSpPr>
        <p:spPr>
          <a:xfrm>
            <a:off x="403787" y="260648"/>
            <a:ext cx="11260832" cy="418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ea typeface="Hyundai Sans Head Medium" pitchFamily="34" charset="0"/>
                <a:cs typeface="+mj-cs"/>
              </a:defRPr>
            </a:lvl1pPr>
          </a:lstStyle>
          <a:p>
            <a:r>
              <a:rPr lang="en-US" dirty="0"/>
              <a:t>Organizational structure of Holding / </a:t>
            </a:r>
            <a:r>
              <a:rPr lang="ru-RU" dirty="0"/>
              <a:t>Структура</a:t>
            </a:r>
            <a:r>
              <a:rPr lang="en-US" dirty="0"/>
              <a:t> </a:t>
            </a:r>
            <a:r>
              <a:rPr lang="ru-RU" dirty="0"/>
              <a:t>холдинга</a:t>
            </a:r>
            <a:endParaRPr lang="en-US" dirty="0"/>
          </a:p>
        </p:txBody>
      </p:sp>
      <p:pic>
        <p:nvPicPr>
          <p:cNvPr id="6" name="Picture 2" descr="http://corporate.amiro.ru/_mod_files/ce_images/vi-ssheme.gif">
            <a:extLst>
              <a:ext uri="{FF2B5EF4-FFF2-40B4-BE49-F238E27FC236}">
                <a16:creationId xmlns:a16="http://schemas.microsoft.com/office/drawing/2014/main" id="{91A3EE74-1D1E-481E-B36F-9F5F8C43C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520" y="836713"/>
            <a:ext cx="9360000" cy="518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3">
            <a:extLst>
              <a:ext uri="{FF2B5EF4-FFF2-40B4-BE49-F238E27FC236}">
                <a16:creationId xmlns:a16="http://schemas.microsoft.com/office/drawing/2014/main" id="{AD0C8D3D-CF3F-4AB3-885A-49130153BA0B}"/>
              </a:ext>
            </a:extLst>
          </p:cNvPr>
          <p:cNvSpPr/>
          <p:nvPr/>
        </p:nvSpPr>
        <p:spPr>
          <a:xfrm rot="20057490">
            <a:off x="4671947" y="4232320"/>
            <a:ext cx="2524106" cy="650235"/>
          </a:xfrm>
          <a:prstGeom prst="rect">
            <a:avLst/>
          </a:prstGeom>
          <a:solidFill>
            <a:srgbClr val="AACAE6"/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alibri Light" panose="020F0302020204030204" pitchFamily="34" charset="0"/>
                <a:ea typeface="Hyundai Sans Text" pitchFamily="34" charset="0"/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4207497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CEF08D-9F31-4EF8-97EA-69803854FE98}"/>
              </a:ext>
            </a:extLst>
          </p:cNvPr>
          <p:cNvSpPr txBox="1">
            <a:spLocks/>
          </p:cNvSpPr>
          <p:nvPr/>
        </p:nvSpPr>
        <p:spPr>
          <a:xfrm>
            <a:off x="403787" y="260648"/>
            <a:ext cx="11260832" cy="418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ea typeface="Hyundai Sans Head Medium" pitchFamily="34" charset="0"/>
                <a:cs typeface="+mj-cs"/>
              </a:defRPr>
            </a:lvl1pPr>
          </a:lstStyle>
          <a:p>
            <a:r>
              <a:rPr lang="ru-RU" dirty="0"/>
              <a:t>Бизнес план</a:t>
            </a:r>
            <a:endParaRPr lang="en-US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F80A355-6A16-4D18-BC1F-9D5A2E31A9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471853"/>
              </p:ext>
            </p:extLst>
          </p:nvPr>
        </p:nvGraphicFramePr>
        <p:xfrm>
          <a:off x="626494" y="4451373"/>
          <a:ext cx="10872785" cy="884255"/>
        </p:xfrm>
        <a:graphic>
          <a:graphicData uri="http://schemas.openxmlformats.org/drawingml/2006/table">
            <a:tbl>
              <a:tblPr/>
              <a:tblGrid>
                <a:gridCol w="1696105">
                  <a:extLst>
                    <a:ext uri="{9D8B030D-6E8A-4147-A177-3AD203B41FA5}">
                      <a16:colId xmlns:a16="http://schemas.microsoft.com/office/drawing/2014/main" val="569481188"/>
                    </a:ext>
                  </a:extLst>
                </a:gridCol>
                <a:gridCol w="1835336">
                  <a:extLst>
                    <a:ext uri="{9D8B030D-6E8A-4147-A177-3AD203B41FA5}">
                      <a16:colId xmlns:a16="http://schemas.microsoft.com/office/drawing/2014/main" val="3540480521"/>
                    </a:ext>
                  </a:extLst>
                </a:gridCol>
                <a:gridCol w="1835336">
                  <a:extLst>
                    <a:ext uri="{9D8B030D-6E8A-4147-A177-3AD203B41FA5}">
                      <a16:colId xmlns:a16="http://schemas.microsoft.com/office/drawing/2014/main" val="1318605033"/>
                    </a:ext>
                  </a:extLst>
                </a:gridCol>
                <a:gridCol w="1835336">
                  <a:extLst>
                    <a:ext uri="{9D8B030D-6E8A-4147-A177-3AD203B41FA5}">
                      <a16:colId xmlns:a16="http://schemas.microsoft.com/office/drawing/2014/main" val="3084742131"/>
                    </a:ext>
                  </a:extLst>
                </a:gridCol>
                <a:gridCol w="1835336">
                  <a:extLst>
                    <a:ext uri="{9D8B030D-6E8A-4147-A177-3AD203B41FA5}">
                      <a16:colId xmlns:a16="http://schemas.microsoft.com/office/drawing/2014/main" val="3561815066"/>
                    </a:ext>
                  </a:extLst>
                </a:gridCol>
                <a:gridCol w="1835336">
                  <a:extLst>
                    <a:ext uri="{9D8B030D-6E8A-4147-A177-3AD203B41FA5}">
                      <a16:colId xmlns:a16="http://schemas.microsoft.com/office/drawing/2014/main" val="879627036"/>
                    </a:ext>
                  </a:extLst>
                </a:gridCol>
              </a:tblGrid>
              <a:tr h="237284">
                <a:tc gridSpan="6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Прогноз продаж новых автомобилей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Haval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undai Sans Text" pitchFamily="34" charset="0"/>
                        <a:ea typeface="Modern H Medium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2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392982"/>
                  </a:ext>
                </a:extLst>
              </a:tr>
              <a:tr h="3051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Period /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Период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23 (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? мес.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2024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2025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202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6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202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7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942939"/>
                  </a:ext>
                </a:extLst>
              </a:tr>
              <a:tr h="2135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Total/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Всего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962191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EEE965EE-8FA7-451B-A95E-8FEC664E0B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128322"/>
              </p:ext>
            </p:extLst>
          </p:nvPr>
        </p:nvGraphicFramePr>
        <p:xfrm>
          <a:off x="623889" y="5385216"/>
          <a:ext cx="10872787" cy="685800"/>
        </p:xfrm>
        <a:graphic>
          <a:graphicData uri="http://schemas.openxmlformats.org/drawingml/2006/table">
            <a:tbl>
              <a:tblPr/>
              <a:tblGrid>
                <a:gridCol w="1706935">
                  <a:extLst>
                    <a:ext uri="{9D8B030D-6E8A-4147-A177-3AD203B41FA5}">
                      <a16:colId xmlns:a16="http://schemas.microsoft.com/office/drawing/2014/main" val="2161370363"/>
                    </a:ext>
                  </a:extLst>
                </a:gridCol>
                <a:gridCol w="763821">
                  <a:extLst>
                    <a:ext uri="{9D8B030D-6E8A-4147-A177-3AD203B41FA5}">
                      <a16:colId xmlns:a16="http://schemas.microsoft.com/office/drawing/2014/main" val="4193797195"/>
                    </a:ext>
                  </a:extLst>
                </a:gridCol>
                <a:gridCol w="763821">
                  <a:extLst>
                    <a:ext uri="{9D8B030D-6E8A-4147-A177-3AD203B41FA5}">
                      <a16:colId xmlns:a16="http://schemas.microsoft.com/office/drawing/2014/main" val="2912735367"/>
                    </a:ext>
                  </a:extLst>
                </a:gridCol>
                <a:gridCol w="763821">
                  <a:extLst>
                    <a:ext uri="{9D8B030D-6E8A-4147-A177-3AD203B41FA5}">
                      <a16:colId xmlns:a16="http://schemas.microsoft.com/office/drawing/2014/main" val="1084042483"/>
                    </a:ext>
                  </a:extLst>
                </a:gridCol>
                <a:gridCol w="763821">
                  <a:extLst>
                    <a:ext uri="{9D8B030D-6E8A-4147-A177-3AD203B41FA5}">
                      <a16:colId xmlns:a16="http://schemas.microsoft.com/office/drawing/2014/main" val="1688609612"/>
                    </a:ext>
                  </a:extLst>
                </a:gridCol>
                <a:gridCol w="763821">
                  <a:extLst>
                    <a:ext uri="{9D8B030D-6E8A-4147-A177-3AD203B41FA5}">
                      <a16:colId xmlns:a16="http://schemas.microsoft.com/office/drawing/2014/main" val="3167065054"/>
                    </a:ext>
                  </a:extLst>
                </a:gridCol>
                <a:gridCol w="763821">
                  <a:extLst>
                    <a:ext uri="{9D8B030D-6E8A-4147-A177-3AD203B41FA5}">
                      <a16:colId xmlns:a16="http://schemas.microsoft.com/office/drawing/2014/main" val="3019744227"/>
                    </a:ext>
                  </a:extLst>
                </a:gridCol>
                <a:gridCol w="763821">
                  <a:extLst>
                    <a:ext uri="{9D8B030D-6E8A-4147-A177-3AD203B41FA5}">
                      <a16:colId xmlns:a16="http://schemas.microsoft.com/office/drawing/2014/main" val="2123384951"/>
                    </a:ext>
                  </a:extLst>
                </a:gridCol>
                <a:gridCol w="763821">
                  <a:extLst>
                    <a:ext uri="{9D8B030D-6E8A-4147-A177-3AD203B41FA5}">
                      <a16:colId xmlns:a16="http://schemas.microsoft.com/office/drawing/2014/main" val="2068986761"/>
                    </a:ext>
                  </a:extLst>
                </a:gridCol>
                <a:gridCol w="763821">
                  <a:extLst>
                    <a:ext uri="{9D8B030D-6E8A-4147-A177-3AD203B41FA5}">
                      <a16:colId xmlns:a16="http://schemas.microsoft.com/office/drawing/2014/main" val="4235667276"/>
                    </a:ext>
                  </a:extLst>
                </a:gridCol>
                <a:gridCol w="763821">
                  <a:extLst>
                    <a:ext uri="{9D8B030D-6E8A-4147-A177-3AD203B41FA5}">
                      <a16:colId xmlns:a16="http://schemas.microsoft.com/office/drawing/2014/main" val="965422571"/>
                    </a:ext>
                  </a:extLst>
                </a:gridCol>
                <a:gridCol w="763821">
                  <a:extLst>
                    <a:ext uri="{9D8B030D-6E8A-4147-A177-3AD203B41FA5}">
                      <a16:colId xmlns:a16="http://schemas.microsoft.com/office/drawing/2014/main" val="1373790911"/>
                    </a:ext>
                  </a:extLst>
                </a:gridCol>
                <a:gridCol w="763821">
                  <a:extLst>
                    <a:ext uri="{9D8B030D-6E8A-4147-A177-3AD203B41FA5}">
                      <a16:colId xmlns:a16="http://schemas.microsoft.com/office/drawing/2014/main" val="908369308"/>
                    </a:ext>
                  </a:extLst>
                </a:gridCol>
              </a:tblGrid>
              <a:tr h="3051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Продажи по месяцам с момента запуска</a:t>
                      </a: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(</a:t>
                      </a:r>
                      <a:r>
                        <a:rPr kumimoji="0" lang="ru-RU" sz="10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шт</a:t>
                      </a: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0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мес</a:t>
                      </a: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). 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1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4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5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6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7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8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9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10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11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12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699844"/>
                  </a:ext>
                </a:extLst>
              </a:tr>
              <a:tr h="2135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Total/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Всего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120323"/>
                  </a:ext>
                </a:extLst>
              </a:tr>
            </a:tbl>
          </a:graphicData>
        </a:graphic>
      </p:graphicFrame>
      <p:graphicFrame>
        <p:nvGraphicFramePr>
          <p:cNvPr id="8" name="Group 81">
            <a:extLst>
              <a:ext uri="{FF2B5EF4-FFF2-40B4-BE49-F238E27FC236}">
                <a16:creationId xmlns:a16="http://schemas.microsoft.com/office/drawing/2014/main" id="{3F8CBF2A-8C1D-4D55-BA2F-6F060D922C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306163"/>
              </p:ext>
            </p:extLst>
          </p:nvPr>
        </p:nvGraphicFramePr>
        <p:xfrm>
          <a:off x="623889" y="1542155"/>
          <a:ext cx="10878302" cy="1154197"/>
        </p:xfrm>
        <a:graphic>
          <a:graphicData uri="http://schemas.openxmlformats.org/drawingml/2006/table">
            <a:tbl>
              <a:tblPr/>
              <a:tblGrid>
                <a:gridCol w="2342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2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27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27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27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27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6198">
                <a:tc gridSpan="7">
                  <a:txBody>
                    <a:bodyPr/>
                    <a:lstStyle/>
                    <a:p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Investments returning plan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План окупаемости проекта</a:t>
                      </a:r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2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Indicator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 / показатель</a:t>
                      </a:r>
                    </a:p>
                  </a:txBody>
                  <a:tcPr marL="629" marR="629" marT="62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2023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marL="629" marR="629" marT="62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2024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marL="629" marR="629" marT="62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2025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marL="629" marR="629" marT="62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2026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marL="629" marR="629" marT="62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2027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marL="629" marR="629" marT="62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2028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marL="629" marR="629" marT="62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2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Net profit/</a:t>
                      </a:r>
                      <a:r>
                        <a:rPr lang="ru-RU" sz="1100">
                          <a:effectLst/>
                        </a:rPr>
                        <a:t>Чистая прибыль,</a:t>
                      </a:r>
                      <a:r>
                        <a:rPr lang="ru-RU" sz="1100" baseline="0">
                          <a:effectLst/>
                        </a:rPr>
                        <a:t> год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" marR="629" marT="62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Cash flow</a:t>
                      </a:r>
                      <a:r>
                        <a:rPr lang="ru-RU" sz="1100" dirty="0">
                          <a:effectLst/>
                        </a:rPr>
                        <a:t>/Общая</a:t>
                      </a:r>
                      <a:r>
                        <a:rPr lang="ru-RU" sz="1100" baseline="0" dirty="0">
                          <a:effectLst/>
                        </a:rPr>
                        <a:t> прибыль по проекту накопительным итогом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" marR="629" marT="62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09541885-13A2-4A37-946D-0F028D1916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583073"/>
              </p:ext>
            </p:extLst>
          </p:nvPr>
        </p:nvGraphicFramePr>
        <p:xfrm>
          <a:off x="623889" y="692587"/>
          <a:ext cx="5839664" cy="798576"/>
        </p:xfrm>
        <a:graphic>
          <a:graphicData uri="http://schemas.openxmlformats.org/drawingml/2006/table">
            <a:tbl>
              <a:tblPr/>
              <a:tblGrid>
                <a:gridCol w="3867429">
                  <a:extLst>
                    <a:ext uri="{9D8B030D-6E8A-4147-A177-3AD203B41FA5}">
                      <a16:colId xmlns:a16="http://schemas.microsoft.com/office/drawing/2014/main" val="1443049516"/>
                    </a:ext>
                  </a:extLst>
                </a:gridCol>
                <a:gridCol w="1972235">
                  <a:extLst>
                    <a:ext uri="{9D8B030D-6E8A-4147-A177-3AD203B41FA5}">
                      <a16:colId xmlns:a16="http://schemas.microsoft.com/office/drawing/2014/main" val="4002183435"/>
                    </a:ext>
                  </a:extLst>
                </a:gridCol>
              </a:tblGrid>
              <a:tr h="2712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Investments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инвестиции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541355"/>
                  </a:ext>
                </a:extLst>
              </a:tr>
              <a:tr h="2364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US" sz="1200" dirty="0">
                          <a:effectLst/>
                        </a:rPr>
                        <a:t>Building purchase XX USD +   reconstruction XX USD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Покупка здания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USD +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ремонт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USD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5728011"/>
                  </a:ext>
                </a:extLst>
              </a:tr>
            </a:tbl>
          </a:graphicData>
        </a:graphic>
      </p:graphicFrame>
      <p:graphicFrame>
        <p:nvGraphicFramePr>
          <p:cNvPr id="10" name="Group 81">
            <a:extLst>
              <a:ext uri="{FF2B5EF4-FFF2-40B4-BE49-F238E27FC236}">
                <a16:creationId xmlns:a16="http://schemas.microsoft.com/office/drawing/2014/main" id="{B2FACACD-F4C9-46AF-9D6E-FE89716D4D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803029"/>
              </p:ext>
            </p:extLst>
          </p:nvPr>
        </p:nvGraphicFramePr>
        <p:xfrm>
          <a:off x="623889" y="2773163"/>
          <a:ext cx="10872786" cy="1592649"/>
        </p:xfrm>
        <a:graphic>
          <a:graphicData uri="http://schemas.openxmlformats.org/drawingml/2006/table">
            <a:tbl>
              <a:tblPr/>
              <a:tblGrid>
                <a:gridCol w="2361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7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7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27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27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5519">
                <a:tc gridSpan="5">
                  <a:txBody>
                    <a:bodyPr/>
                    <a:lstStyle/>
                    <a:p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Marketing plan /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Маркетинговый план</a:t>
                      </a:r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7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Indicator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 / показатель</a:t>
                      </a:r>
                    </a:p>
                  </a:txBody>
                  <a:tcPr marL="629" marR="629" marT="62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2023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marL="629" marR="629" marT="62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2024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marL="629" marR="629" marT="62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2025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marL="629" marR="629" marT="62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2026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marL="629" marR="629" marT="62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Marketing budget / </a:t>
                      </a:r>
                      <a:r>
                        <a:rPr lang="ru-RU" sz="1100" dirty="0">
                          <a:effectLst/>
                        </a:rPr>
                        <a:t>Сумма затрат на маркетинг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" marR="629" marT="62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3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 channels /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Основные каналы продвижения</a:t>
                      </a:r>
                    </a:p>
                  </a:txBody>
                  <a:tcPr marL="629" marR="629" marT="62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919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426FD91-A336-424A-84C4-72BC87B0D0C3}"/>
              </a:ext>
            </a:extLst>
          </p:cNvPr>
          <p:cNvSpPr txBox="1">
            <a:spLocks/>
          </p:cNvSpPr>
          <p:nvPr/>
        </p:nvSpPr>
        <p:spPr>
          <a:xfrm>
            <a:off x="403787" y="260648"/>
            <a:ext cx="11260832" cy="418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ea typeface="Hyundai Sans Head Medium" pitchFamily="34" charset="0"/>
                <a:cs typeface="+mj-cs"/>
              </a:defRPr>
            </a:lvl1pPr>
          </a:lstStyle>
          <a:p>
            <a:r>
              <a:rPr lang="ru-RU" dirty="0"/>
              <a:t>Бизнес план</a:t>
            </a:r>
            <a:r>
              <a:rPr lang="en-US" dirty="0"/>
              <a:t> / Business Plan</a:t>
            </a:r>
          </a:p>
        </p:txBody>
      </p:sp>
      <p:graphicFrame>
        <p:nvGraphicFramePr>
          <p:cNvPr id="6" name="Group 3">
            <a:extLst>
              <a:ext uri="{FF2B5EF4-FFF2-40B4-BE49-F238E27FC236}">
                <a16:creationId xmlns:a16="http://schemas.microsoft.com/office/drawing/2014/main" id="{4772AA1E-A9AE-41DD-9669-73C32901A9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469831"/>
              </p:ext>
            </p:extLst>
          </p:nvPr>
        </p:nvGraphicFramePr>
        <p:xfrm>
          <a:off x="623888" y="819886"/>
          <a:ext cx="10872788" cy="1476980"/>
        </p:xfrm>
        <a:graphic>
          <a:graphicData uri="http://schemas.openxmlformats.org/drawingml/2006/table">
            <a:tbl>
              <a:tblPr/>
              <a:tblGrid>
                <a:gridCol w="3214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4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4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45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45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7847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Spare parts&amp; accessories Sales forecast/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Прогноз продаж запасных частей / аксессуаров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9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Period /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Период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2023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2024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2025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2026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5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Total (USD)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Всего (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USD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*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7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Spare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parts (USD)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З/Ч (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USD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*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7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Accessories (USD)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Аксессуары (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USD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*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C3CCD99-842E-43EF-A166-D98841CD7B9C}"/>
              </a:ext>
            </a:extLst>
          </p:cNvPr>
          <p:cNvSpPr txBox="1"/>
          <p:nvPr/>
        </p:nvSpPr>
        <p:spPr>
          <a:xfrm>
            <a:off x="695324" y="2287902"/>
            <a:ext cx="5297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Calibri Light" panose="020F0302020204030204" pitchFamily="34" charset="0"/>
              </a:rPr>
              <a:t>* - </a:t>
            </a:r>
            <a:r>
              <a:rPr lang="en-US" sz="1400" dirty="0">
                <a:latin typeface="Calibri Light" panose="020F0302020204030204" pitchFamily="34" charset="0"/>
              </a:rPr>
              <a:t>Retail price /</a:t>
            </a:r>
            <a:r>
              <a:rPr lang="ru-RU" sz="1400" dirty="0">
                <a:latin typeface="Calibri Light" panose="020F0302020204030204" pitchFamily="34" charset="0"/>
              </a:rPr>
              <a:t> указываются цены реализации конечным клиентам </a:t>
            </a:r>
          </a:p>
        </p:txBody>
      </p:sp>
      <p:graphicFrame>
        <p:nvGraphicFramePr>
          <p:cNvPr id="8" name="Group 39">
            <a:extLst>
              <a:ext uri="{FF2B5EF4-FFF2-40B4-BE49-F238E27FC236}">
                <a16:creationId xmlns:a16="http://schemas.microsoft.com/office/drawing/2014/main" id="{23471306-F171-4323-A9FB-6848C1AED7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045306"/>
              </p:ext>
            </p:extLst>
          </p:nvPr>
        </p:nvGraphicFramePr>
        <p:xfrm>
          <a:off x="623888" y="3202433"/>
          <a:ext cx="10872788" cy="1872210"/>
        </p:xfrm>
        <a:graphic>
          <a:graphicData uri="http://schemas.openxmlformats.org/drawingml/2006/table">
            <a:tbl>
              <a:tblPr/>
              <a:tblGrid>
                <a:gridCol w="3214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4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4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45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45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8458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Labor Hour Sales/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Прогноз выработки нормо-часов  в сервисе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45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Period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Период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2023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2024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2025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2026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45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Total Labor Hours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Всего (Н/Ч)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3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W/S Sales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Слесарный ремонт (Н/Ч)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45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Bodyshop Sales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Кузовной ремонт (Н/Ч)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0377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Бизнес план</a:t>
            </a:r>
            <a:r>
              <a:rPr lang="en-US" sz="2400" dirty="0"/>
              <a:t> / Business Plan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8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616709"/>
              </p:ext>
            </p:extLst>
          </p:nvPr>
        </p:nvGraphicFramePr>
        <p:xfrm>
          <a:off x="1392620" y="779563"/>
          <a:ext cx="4368486" cy="4045097"/>
        </p:xfrm>
        <a:graphic>
          <a:graphicData uri="http://schemas.openxmlformats.org/drawingml/2006/table">
            <a:tbl>
              <a:tblPr/>
              <a:tblGrid>
                <a:gridCol w="2489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6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07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Отдел продаж а/м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Розничные продажи Штуки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Розничные продажи Выручка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Розничные продажи Валовая Прибыль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Оптовые продажи Штуки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Оптовые продажи Выручка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Оптовые продажи Валовая Прибыль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74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Доходы от продажи страховых/кредитных услуг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Продажа аксессуаров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096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Прочие доходы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Переменные расходы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Расходы на персонал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Постоянные расходы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87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прибыль от продаж новых а/м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07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Отдел продаж подержанных а/м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Продажи Штуки</a:t>
                      </a:r>
                    </a:p>
                  </a:txBody>
                  <a:tcPr marL="36000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Продажи Выручка</a:t>
                      </a:r>
                    </a:p>
                  </a:txBody>
                  <a:tcPr marL="36000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Продажи Валовая Прибыль</a:t>
                      </a:r>
                    </a:p>
                  </a:txBody>
                  <a:tcPr marL="36000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Другие доходы</a:t>
                      </a:r>
                    </a:p>
                  </a:txBody>
                  <a:tcPr marL="36000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Переменные расходы</a:t>
                      </a:r>
                    </a:p>
                  </a:txBody>
                  <a:tcPr marL="36000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Расходы на персонал</a:t>
                      </a:r>
                    </a:p>
                  </a:txBody>
                  <a:tcPr marL="36000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Постоянные расходы</a:t>
                      </a:r>
                    </a:p>
                  </a:txBody>
                  <a:tcPr marL="36000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707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прибыль от продаж подержанных а/м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graphicFrame>
        <p:nvGraphicFramePr>
          <p:cNvPr id="10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015532"/>
              </p:ext>
            </p:extLst>
          </p:nvPr>
        </p:nvGraphicFramePr>
        <p:xfrm>
          <a:off x="1390334" y="4933167"/>
          <a:ext cx="4368486" cy="1304143"/>
        </p:xfrm>
        <a:graphic>
          <a:graphicData uri="http://schemas.openxmlformats.org/drawingml/2006/table">
            <a:tbl>
              <a:tblPr/>
              <a:tblGrid>
                <a:gridCol w="2489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6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45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Итоговые данные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9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прибыль отделов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9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Административные расходы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9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Расходы на собственность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9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Проценты уплаченные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9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Прочие расходы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9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чистая прибыль периода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135574"/>
              </p:ext>
            </p:extLst>
          </p:nvPr>
        </p:nvGraphicFramePr>
        <p:xfrm>
          <a:off x="5879977" y="787566"/>
          <a:ext cx="4680521" cy="5449751"/>
        </p:xfrm>
        <a:graphic>
          <a:graphicData uri="http://schemas.openxmlformats.org/drawingml/2006/table">
            <a:tbl>
              <a:tblPr/>
              <a:tblGrid>
                <a:gridCol w="2666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1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67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Механический цех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Продажи Часы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Продажи Заказ наряды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Продажи Выручка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Продажи Валовая Прибыль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Другие доходы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Расходы на персонал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Постоянные расходы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прибыль механического цеха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7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Кузовной цех (при наличии)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Продажи Часы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Продажи Заказ наряды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Продажи Выручка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Продажи Валовая Прибыль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Другие доходы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Расходы на персонал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Постоянные расходы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прибыль кузовного цеха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367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Продажи з/ч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Продажи з/ч выручка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Продажи з/ч прибыль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Продажи аксессуаров выручка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Продажи аксессуаров прибыль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Другие доходы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Расходы на персонал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Постоянные расходы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прибыль от продажи з/ч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358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">
            <a:extLst>
              <a:ext uri="{FF2B5EF4-FFF2-40B4-BE49-F238E27FC236}">
                <a16:creationId xmlns:a16="http://schemas.microsoft.com/office/drawing/2014/main" id="{B9473786-28BA-43B3-AD4E-8ED876AA3516}"/>
              </a:ext>
            </a:extLst>
          </p:cNvPr>
          <p:cNvGraphicFramePr>
            <a:graphicFrameLocks noGrp="1"/>
          </p:cNvGraphicFramePr>
          <p:nvPr/>
        </p:nvGraphicFramePr>
        <p:xfrm>
          <a:off x="1415480" y="759039"/>
          <a:ext cx="9360000" cy="5418341"/>
        </p:xfrm>
        <a:graphic>
          <a:graphicData uri="http://schemas.openxmlformats.org/drawingml/2006/table">
            <a:tbl>
              <a:tblPr/>
              <a:tblGrid>
                <a:gridCol w="1039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0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020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Investment type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Формат инвестиций </a:t>
                      </a:r>
                      <a:r>
                        <a:rPr kumimoji="0" lang="ru-RU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(нужное подчеркнуть)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0338" marR="0" lvl="0" indent="-160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arenR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Greenfield/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Новое строительство</a:t>
                      </a:r>
                    </a:p>
                    <a:p>
                      <a:pPr marL="160338" marR="0" lvl="0" indent="-160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2)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Reconstruction/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Реконструкция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160338" marR="0" lvl="0" indent="-160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3)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Rebranding/</a:t>
                      </a: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Ребрендинг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86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Facility type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Тип дилерского центра </a:t>
                      </a:r>
                      <a:r>
                        <a:rPr kumimoji="0" lang="ru-RU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(нужное подчеркнуть)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Mono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Моно-бренд/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Multi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Мульти-бренд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861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Facility details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Данные по помещению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Address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Адрес центра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08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Property status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Статус собственности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8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Landplot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size/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Размер земельного участка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Га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Showroom size/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Шоу-</a:t>
                      </a: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рум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: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Длина Х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㎡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(  m x   m)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02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W/S Size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Слесарный цех</a:t>
                      </a:r>
                      <a:b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</a:b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: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Длина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Х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㎡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(  m x   m)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Warehouse size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Склад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: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Длина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Х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㎡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(  m x   m)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020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Communications availability (electricity, water, heating)/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Наличие коммуникаций (электричество, вода, отопление)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399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Terms of launching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Срок готовности к запуску центра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ММ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 ГГГГГ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3" name="표 4">
            <a:extLst>
              <a:ext uri="{FF2B5EF4-FFF2-40B4-BE49-F238E27FC236}">
                <a16:creationId xmlns:a16="http://schemas.microsoft.com/office/drawing/2014/main" id="{5F146691-9A22-4CA4-85DD-1773F43329F7}"/>
              </a:ext>
            </a:extLst>
          </p:cNvPr>
          <p:cNvGraphicFramePr>
            <a:graphicFrameLocks noGrp="1"/>
          </p:cNvGraphicFramePr>
          <p:nvPr/>
        </p:nvGraphicFramePr>
        <p:xfrm>
          <a:off x="5807968" y="2398028"/>
          <a:ext cx="4896000" cy="670560"/>
        </p:xfrm>
        <a:graphic>
          <a:graphicData uri="http://schemas.openxmlformats.org/drawingml/2006/table">
            <a:tbl>
              <a:tblPr/>
              <a:tblGrid>
                <a:gridCol w="1203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4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3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4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23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Landplot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Земля</a:t>
                      </a:r>
                    </a:p>
                  </a:txBody>
                  <a:tcPr marL="39000" marR="3900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Showroom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Шоу-</a:t>
                      </a:r>
                      <a:r>
                        <a:rPr kumimoji="0" 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рум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39000" marR="3900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W/S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Слесарный цех</a:t>
                      </a:r>
                    </a:p>
                  </a:txBody>
                  <a:tcPr marL="39000" marR="3900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Warehouse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Склад</a:t>
                      </a:r>
                    </a:p>
                  </a:txBody>
                  <a:tcPr marL="39000" marR="3900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6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Собственность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Собственность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Собственность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Собственность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426FD91-A336-424A-84C4-72BC87B0D0C3}"/>
              </a:ext>
            </a:extLst>
          </p:cNvPr>
          <p:cNvSpPr txBox="1">
            <a:spLocks/>
          </p:cNvSpPr>
          <p:nvPr/>
        </p:nvSpPr>
        <p:spPr>
          <a:xfrm>
            <a:off x="403787" y="260648"/>
            <a:ext cx="11260832" cy="418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ea typeface="Hyundai Sans Head Medium" pitchFamily="34" charset="0"/>
                <a:cs typeface="+mj-cs"/>
              </a:defRPr>
            </a:lvl1pPr>
          </a:lstStyle>
          <a:p>
            <a:r>
              <a:rPr lang="ru-RU" dirty="0" err="1"/>
              <a:t>Application</a:t>
            </a:r>
            <a:r>
              <a:rPr lang="ru-RU" dirty="0"/>
              <a:t> </a:t>
            </a:r>
            <a:r>
              <a:rPr lang="ru-RU" dirty="0" err="1"/>
              <a:t>details</a:t>
            </a:r>
            <a:r>
              <a:rPr lang="en-US" dirty="0"/>
              <a:t> / </a:t>
            </a:r>
            <a:r>
              <a:rPr lang="ru-RU" dirty="0"/>
              <a:t>Информация о предложении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779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0E9B85B-E1FD-4CC6-AF0A-90EFF3E15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413" y="746807"/>
            <a:ext cx="9257070" cy="53977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D44E42-4021-4F7F-92CC-FA5DFF082CA7}"/>
              </a:ext>
            </a:extLst>
          </p:cNvPr>
          <p:cNvSpPr txBox="1"/>
          <p:nvPr/>
        </p:nvSpPr>
        <p:spPr>
          <a:xfrm>
            <a:off x="1961542" y="2842182"/>
            <a:ext cx="6222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Moscow</a:t>
            </a:r>
            <a:endParaRPr lang="ru-RU" sz="1000" dirty="0">
              <a:latin typeface="Calibri Light" panose="020F030202020403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53083C-8F1F-441F-A6D4-A850FDA4C4CC}"/>
              </a:ext>
            </a:extLst>
          </p:cNvPr>
          <p:cNvSpPr txBox="1"/>
          <p:nvPr/>
        </p:nvSpPr>
        <p:spPr>
          <a:xfrm>
            <a:off x="5235586" y="3360548"/>
            <a:ext cx="720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400" b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defRPr>
            </a:lvl1pPr>
          </a:lstStyle>
          <a:p>
            <a:r>
              <a:rPr lang="en-US" dirty="0"/>
              <a:t>200 km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D37307-1863-42B3-9B7F-7C5902F24C73}"/>
              </a:ext>
            </a:extLst>
          </p:cNvPr>
          <p:cNvSpPr txBox="1"/>
          <p:nvPr/>
        </p:nvSpPr>
        <p:spPr>
          <a:xfrm>
            <a:off x="7789750" y="1745925"/>
            <a:ext cx="65434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Tashkent</a:t>
            </a:r>
            <a:endParaRPr lang="ru-RU" sz="1000" dirty="0">
              <a:latin typeface="Calibri Light" panose="020F030202020403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9A1C29-1617-4FDD-9BD3-3D66E142E57D}"/>
              </a:ext>
            </a:extLst>
          </p:cNvPr>
          <p:cNvSpPr txBox="1"/>
          <p:nvPr/>
        </p:nvSpPr>
        <p:spPr>
          <a:xfrm>
            <a:off x="4117639" y="5329907"/>
            <a:ext cx="1000595" cy="246221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rgbClr val="FF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ПРЕДЛОЖЕНИЕ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5EC9494-1885-4DCA-987A-FD46E573837C}"/>
              </a:ext>
            </a:extLst>
          </p:cNvPr>
          <p:cNvSpPr/>
          <p:nvPr/>
        </p:nvSpPr>
        <p:spPr>
          <a:xfrm>
            <a:off x="4564433" y="5048728"/>
            <a:ext cx="107008" cy="1231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1BEF49-40D1-485A-A782-DB95648A807A}"/>
              </a:ext>
            </a:extLst>
          </p:cNvPr>
          <p:cNvSpPr txBox="1"/>
          <p:nvPr/>
        </p:nvSpPr>
        <p:spPr>
          <a:xfrm>
            <a:off x="2507030" y="5864972"/>
            <a:ext cx="772969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Samarqand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4D241BA8-B586-4C00-B8BE-4EFEA4E342A5}"/>
              </a:ext>
            </a:extLst>
          </p:cNvPr>
          <p:cNvCxnSpPr>
            <a:cxnSpLocks/>
            <a:endCxn id="11" idx="3"/>
          </p:cNvCxnSpPr>
          <p:nvPr/>
        </p:nvCxnSpPr>
        <p:spPr>
          <a:xfrm flipV="1">
            <a:off x="3003176" y="5153810"/>
            <a:ext cx="1576928" cy="68546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1C903D91-AE17-4469-889D-C35F945B42B0}"/>
              </a:ext>
            </a:extLst>
          </p:cNvPr>
          <p:cNvCxnSpPr>
            <a:cxnSpLocks/>
            <a:stCxn id="11" idx="7"/>
          </p:cNvCxnSpPr>
          <p:nvPr/>
        </p:nvCxnSpPr>
        <p:spPr>
          <a:xfrm flipV="1">
            <a:off x="4655770" y="1962117"/>
            <a:ext cx="2767946" cy="310464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3439181-3529-4BDD-9698-D70ADC281199}"/>
              </a:ext>
            </a:extLst>
          </p:cNvPr>
          <p:cNvSpPr txBox="1"/>
          <p:nvPr/>
        </p:nvSpPr>
        <p:spPr>
          <a:xfrm>
            <a:off x="2999435" y="5268351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100 km</a:t>
            </a:r>
            <a:endParaRPr lang="ru-RU" sz="1400" b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19447D-6847-4D6C-8EDF-1DC220160145}"/>
              </a:ext>
            </a:extLst>
          </p:cNvPr>
          <p:cNvSpPr txBox="1"/>
          <p:nvPr/>
        </p:nvSpPr>
        <p:spPr>
          <a:xfrm>
            <a:off x="7271262" y="5344459"/>
            <a:ext cx="331221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Calibri Light" panose="020F0302020204030204" pitchFamily="34" charset="0"/>
              </a:rPr>
              <a:t>Необходимо указать расстояния до ближайших городов</a:t>
            </a:r>
          </a:p>
        </p:txBody>
      </p:sp>
      <p:sp>
        <p:nvSpPr>
          <p:cNvPr id="21" name="직사각형 3">
            <a:extLst>
              <a:ext uri="{FF2B5EF4-FFF2-40B4-BE49-F238E27FC236}">
                <a16:creationId xmlns:a16="http://schemas.microsoft.com/office/drawing/2014/main" id="{73649C73-68FB-4F05-B77A-0C66AC3B7C32}"/>
              </a:ext>
            </a:extLst>
          </p:cNvPr>
          <p:cNvSpPr/>
          <p:nvPr/>
        </p:nvSpPr>
        <p:spPr>
          <a:xfrm rot="20057490">
            <a:off x="2115627" y="1654465"/>
            <a:ext cx="2524106" cy="650235"/>
          </a:xfrm>
          <a:prstGeom prst="rect">
            <a:avLst/>
          </a:prstGeom>
          <a:solidFill>
            <a:srgbClr val="AACAE6"/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alibri Light" panose="020F0302020204030204" pitchFamily="34" charset="0"/>
                <a:ea typeface="Hyundai Sans Text" pitchFamily="34" charset="0"/>
              </a:rPr>
              <a:t>Пример</a:t>
            </a: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5C1D2E83-BDB3-444D-B9F3-526EB67676C9}"/>
              </a:ext>
            </a:extLst>
          </p:cNvPr>
          <p:cNvSpPr txBox="1">
            <a:spLocks/>
          </p:cNvSpPr>
          <p:nvPr/>
        </p:nvSpPr>
        <p:spPr>
          <a:xfrm>
            <a:off x="403787" y="260648"/>
            <a:ext cx="11260832" cy="418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ea typeface="Hyundai Sans Head Medium" pitchFamily="34" charset="0"/>
                <a:cs typeface="+mj-cs"/>
              </a:defRPr>
            </a:lvl1pPr>
          </a:lstStyle>
          <a:p>
            <a:r>
              <a:rPr lang="en-US" dirty="0"/>
              <a:t>Uzbekistan Map / </a:t>
            </a:r>
            <a:r>
              <a:rPr lang="ru-RU" dirty="0"/>
              <a:t>Карта Узбекистана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1945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25433</TotalTime>
  <Words>1471</Words>
  <Application>Microsoft Office PowerPoint</Application>
  <PresentationFormat>Широкоэкранный</PresentationFormat>
  <Paragraphs>508</Paragraphs>
  <Slides>18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Source Han Sans CN Bold</vt:lpstr>
      <vt:lpstr>Source Han Sans CN Normal</vt:lpstr>
      <vt:lpstr>Arial</vt:lpstr>
      <vt:lpstr>Arial Unicode MS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Бизнес план / Business Plan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GigabytE</dc:creator>
  <cp:lastModifiedBy>Vyacheslav Vasilyev</cp:lastModifiedBy>
  <cp:revision>467</cp:revision>
  <dcterms:created xsi:type="dcterms:W3CDTF">2021-06-15T14:08:31Z</dcterms:created>
  <dcterms:modified xsi:type="dcterms:W3CDTF">2023-08-31T10:34:15Z</dcterms:modified>
</cp:coreProperties>
</file>